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1" r:id="rId5"/>
  </p:sldMasterIdLst>
  <p:notesMasterIdLst>
    <p:notesMasterId r:id="rId27"/>
  </p:notesMasterIdLst>
  <p:handoutMasterIdLst>
    <p:handoutMasterId r:id="rId28"/>
  </p:handoutMasterIdLst>
  <p:sldIdLst>
    <p:sldId id="257" r:id="rId6"/>
    <p:sldId id="370" r:id="rId7"/>
    <p:sldId id="375" r:id="rId8"/>
    <p:sldId id="376" r:id="rId9"/>
    <p:sldId id="377" r:id="rId10"/>
    <p:sldId id="378" r:id="rId11"/>
    <p:sldId id="379" r:id="rId12"/>
    <p:sldId id="380" r:id="rId13"/>
    <p:sldId id="381" r:id="rId14"/>
    <p:sldId id="382" r:id="rId15"/>
    <p:sldId id="339" r:id="rId16"/>
    <p:sldId id="384" r:id="rId17"/>
    <p:sldId id="385" r:id="rId18"/>
    <p:sldId id="331" r:id="rId19"/>
    <p:sldId id="361" r:id="rId20"/>
    <p:sldId id="362" r:id="rId21"/>
    <p:sldId id="363" r:id="rId22"/>
    <p:sldId id="313" r:id="rId23"/>
    <p:sldId id="366" r:id="rId24"/>
    <p:sldId id="365" r:id="rId25"/>
    <p:sldId id="29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662"/>
    <a:srgbClr val="F3B563"/>
    <a:srgbClr val="E6E6E6"/>
    <a:srgbClr val="000000"/>
    <a:srgbClr val="8C8C8C"/>
    <a:srgbClr val="C6003D"/>
    <a:srgbClr val="0033A0"/>
    <a:srgbClr val="FF5548"/>
    <a:srgbClr val="00008C"/>
    <a:srgbClr val="166C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514" autoAdjust="0"/>
    <p:restoredTop sz="94660"/>
  </p:normalViewPr>
  <p:slideViewPr>
    <p:cSldViewPr snapToGrid="0">
      <p:cViewPr varScale="1">
        <p:scale>
          <a:sx n="121" d="100"/>
          <a:sy n="121" d="100"/>
        </p:scale>
        <p:origin x="176" y="328"/>
      </p:cViewPr>
      <p:guideLst/>
    </p:cSldViewPr>
  </p:slideViewPr>
  <p:notesTextViewPr>
    <p:cViewPr>
      <p:scale>
        <a:sx n="1" d="1"/>
        <a:sy n="1" d="1"/>
      </p:scale>
      <p:origin x="0" y="0"/>
    </p:cViewPr>
  </p:notesTextViewPr>
  <p:notesViewPr>
    <p:cSldViewPr snapToGrid="0">
      <p:cViewPr varScale="1">
        <p:scale>
          <a:sx n="56" d="100"/>
          <a:sy n="56" d="100"/>
        </p:scale>
        <p:origin x="285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056AD7-3593-4360-A98A-68EAE180F030}" type="datetimeFigureOut">
              <a:rPr lang="en-GB" smtClean="0"/>
              <a:t>16/12/2020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AD77B7-DA03-45CE-A490-667D92835401}" type="slidenum">
              <a:rPr lang="en-GB" smtClean="0"/>
              <a:t>‹#›</a:t>
            </a:fld>
            <a:endParaRPr lang="en-GB"/>
          </a:p>
        </p:txBody>
      </p:sp>
    </p:spTree>
    <p:extLst>
      <p:ext uri="{BB962C8B-B14F-4D97-AF65-F5344CB8AC3E}">
        <p14:creationId xmlns:p14="http://schemas.microsoft.com/office/powerpoint/2010/main" val="31135649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CE0F4A-3462-4852-A2A4-FD28CA653394}" type="datetimeFigureOut">
              <a:rPr lang="en-US" smtClean="0"/>
              <a:t>12/16/20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7C508-8960-4C9C-873D-2D452C757749}" type="slidenum">
              <a:rPr lang="en-US" smtClean="0"/>
              <a:t>‹#›</a:t>
            </a:fld>
            <a:endParaRPr lang="en-US"/>
          </a:p>
        </p:txBody>
      </p:sp>
    </p:spTree>
    <p:extLst>
      <p:ext uri="{BB962C8B-B14F-4D97-AF65-F5344CB8AC3E}">
        <p14:creationId xmlns:p14="http://schemas.microsoft.com/office/powerpoint/2010/main" val="2775871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663BC2-C113-4DF0-828D-49E1A236C7F8}" type="slidenum">
              <a:rPr kumimoji="0" lang="en-US" sz="1200" b="0" i="0" u="none" strike="noStrike" kern="1200" cap="none" spc="0" normalizeH="0" baseline="0" noProof="0" smtClean="0">
                <a:ln>
                  <a:noFill/>
                </a:ln>
                <a:solidFill>
                  <a:prstClr val="black"/>
                </a:solidFill>
                <a:effectLst/>
                <a:uLnTx/>
                <a:uFillTx/>
                <a:latin typeface="Arial Regular"/>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Regular"/>
              <a:ea typeface="+mn-ea"/>
              <a:cs typeface="+mn-cs"/>
            </a:endParaRPr>
          </a:p>
        </p:txBody>
      </p:sp>
    </p:spTree>
    <p:extLst>
      <p:ext uri="{BB962C8B-B14F-4D97-AF65-F5344CB8AC3E}">
        <p14:creationId xmlns:p14="http://schemas.microsoft.com/office/powerpoint/2010/main" val="2329564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2D6E04-3A2F-4B48-A297-666578EDF1B3}" type="slidenum">
              <a:rPr lang="en-US" smtClean="0"/>
              <a:t>11</a:t>
            </a:fld>
            <a:endParaRPr lang="en-US" dirty="0"/>
          </a:p>
        </p:txBody>
      </p:sp>
    </p:spTree>
    <p:extLst>
      <p:ext uri="{BB962C8B-B14F-4D97-AF65-F5344CB8AC3E}">
        <p14:creationId xmlns:p14="http://schemas.microsoft.com/office/powerpoint/2010/main" val="31307646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ue Gradient Sing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8B3D69-F8A0-AC46-95E9-28C9598D74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5" name="Title 1">
            <a:extLst>
              <a:ext uri="{FF2B5EF4-FFF2-40B4-BE49-F238E27FC236}">
                <a16:creationId xmlns:a16="http://schemas.microsoft.com/office/drawing/2014/main" id="{8C9A73B0-41F0-3E40-BF14-EF98B7C21B95}"/>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6" name="Straight Connector 15">
            <a:extLst>
              <a:ext uri="{FF2B5EF4-FFF2-40B4-BE49-F238E27FC236}">
                <a16:creationId xmlns:a16="http://schemas.microsoft.com/office/drawing/2014/main" id="{87F69DE6-F71B-D441-B24C-6419119B82AF}"/>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1A4128D7-098B-8241-92AE-59B6A868927D}"/>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8" name="Text Placeholder 20">
            <a:extLst>
              <a:ext uri="{FF2B5EF4-FFF2-40B4-BE49-F238E27FC236}">
                <a16:creationId xmlns:a16="http://schemas.microsoft.com/office/drawing/2014/main" id="{7D1D9E52-6107-5745-AA3C-C0D5178E14A6}"/>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9" name="Footer Placeholder 8">
            <a:extLst>
              <a:ext uri="{FF2B5EF4-FFF2-40B4-BE49-F238E27FC236}">
                <a16:creationId xmlns:a16="http://schemas.microsoft.com/office/drawing/2014/main" id="{9E44F99F-797E-744C-A7A6-9DCFEF3F8DD3}"/>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411709180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Double + Client Logo_Doub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A90430C-755F-CC48-B69D-C7B5FE5816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7277" y="510502"/>
            <a:ext cx="3499417" cy="744557"/>
          </a:xfrm>
          <a:prstGeom prst="rect">
            <a:avLst/>
          </a:prstGeom>
        </p:spPr>
      </p:pic>
      <p:sp>
        <p:nvSpPr>
          <p:cNvPr id="23" name="Picture Placeholder 3">
            <a:extLst>
              <a:ext uri="{FF2B5EF4-FFF2-40B4-BE49-F238E27FC236}">
                <a16:creationId xmlns:a16="http://schemas.microsoft.com/office/drawing/2014/main" id="{2A8B2F9B-A651-3F4E-8B67-3E1B494E2A0B}"/>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A7FD6EC7-574A-D447-8D14-F23F7EC6F819}"/>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0" name="Straight Connector 9">
            <a:extLst>
              <a:ext uri="{FF2B5EF4-FFF2-40B4-BE49-F238E27FC236}">
                <a16:creationId xmlns:a16="http://schemas.microsoft.com/office/drawing/2014/main" id="{B21861E9-BDB1-744A-AB6C-6D5ABCB7AE12}"/>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5BDD266F-DC19-6041-AB55-46A421EDB633}"/>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04D6F6F8-C665-8C49-8B1B-AEE354F16BC4}"/>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6C5299D-07B1-D544-A185-7F1BEB9DFB57}"/>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523010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508000" y="1549401"/>
            <a:ext cx="11222736" cy="44153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3938784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11" name="Content Placeholder 2">
            <a:extLst>
              <a:ext uri="{FF2B5EF4-FFF2-40B4-BE49-F238E27FC236}">
                <a16:creationId xmlns:a16="http://schemas.microsoft.com/office/drawing/2014/main" id="{97462C10-2E2B-9246-8923-A71FA9D87C88}"/>
              </a:ext>
            </a:extLst>
          </p:cNvPr>
          <p:cNvSpPr>
            <a:spLocks noGrp="1"/>
          </p:cNvSpPr>
          <p:nvPr>
            <p:ph idx="1"/>
          </p:nvPr>
        </p:nvSpPr>
        <p:spPr>
          <a:xfrm>
            <a:off x="512064" y="1549400"/>
            <a:ext cx="5374387" cy="4425696"/>
          </a:xfrm>
        </p:spPr>
        <p:txBody>
          <a:bodyPr/>
          <a:lstStyle>
            <a:lvl1pPr>
              <a:defRPr sz="24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F7DE6069-021D-AC40-B1ED-C63CD3B48D1C}"/>
              </a:ext>
            </a:extLst>
          </p:cNvPr>
          <p:cNvSpPr>
            <a:spLocks noGrp="1"/>
          </p:cNvSpPr>
          <p:nvPr>
            <p:ph idx="13"/>
          </p:nvPr>
        </p:nvSpPr>
        <p:spPr>
          <a:xfrm>
            <a:off x="6311048" y="1549400"/>
            <a:ext cx="5374387" cy="4425696"/>
          </a:xfrm>
        </p:spPr>
        <p:txBody>
          <a:bodyPr/>
          <a:lstStyle>
            <a:lvl1pPr>
              <a:defRPr sz="24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9300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7" name="Content Placeholder 2">
            <a:extLst>
              <a:ext uri="{FF2B5EF4-FFF2-40B4-BE49-F238E27FC236}">
                <a16:creationId xmlns:a16="http://schemas.microsoft.com/office/drawing/2014/main" id="{B5626B74-7C61-A145-BD70-21148590E430}"/>
              </a:ext>
            </a:extLst>
          </p:cNvPr>
          <p:cNvSpPr>
            <a:spLocks noGrp="1"/>
          </p:cNvSpPr>
          <p:nvPr>
            <p:ph sz="half" idx="1"/>
          </p:nvPr>
        </p:nvSpPr>
        <p:spPr>
          <a:xfrm>
            <a:off x="512064" y="1549400"/>
            <a:ext cx="3584448" cy="442569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a:extLst>
              <a:ext uri="{FF2B5EF4-FFF2-40B4-BE49-F238E27FC236}">
                <a16:creationId xmlns:a16="http://schemas.microsoft.com/office/drawing/2014/main" id="{0D149372-F04D-CC48-8B4F-76F0320F37B7}"/>
              </a:ext>
            </a:extLst>
          </p:cNvPr>
          <p:cNvSpPr>
            <a:spLocks noGrp="1"/>
          </p:cNvSpPr>
          <p:nvPr>
            <p:ph sz="half" idx="2"/>
          </p:nvPr>
        </p:nvSpPr>
        <p:spPr>
          <a:xfrm>
            <a:off x="4309872" y="1549400"/>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6548ADF5-6624-B449-B0AB-E8FDF55A3B8B}"/>
              </a:ext>
            </a:extLst>
          </p:cNvPr>
          <p:cNvSpPr>
            <a:spLocks noGrp="1"/>
          </p:cNvSpPr>
          <p:nvPr>
            <p:ph sz="half" idx="13"/>
          </p:nvPr>
        </p:nvSpPr>
        <p:spPr>
          <a:xfrm>
            <a:off x="8107680" y="1549400"/>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2507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12192000" cy="68580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171936" cy="828040"/>
          </a:xfrm>
        </p:spPr>
        <p:txBody>
          <a:bodyPr wrap="none">
            <a:noAutofit/>
          </a:bodyPr>
          <a:lstStyle>
            <a:lvl1pPr>
              <a:defRPr sz="32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12401" y="6335346"/>
            <a:ext cx="1373033" cy="294681"/>
          </a:xfrm>
          <a:prstGeom prst="rect">
            <a:avLst/>
          </a:prstGeom>
        </p:spPr>
      </p:pic>
      <p:sp>
        <p:nvSpPr>
          <p:cNvPr id="18" name="Content Placeholder 2">
            <a:extLst>
              <a:ext uri="{FF2B5EF4-FFF2-40B4-BE49-F238E27FC236}">
                <a16:creationId xmlns:a16="http://schemas.microsoft.com/office/drawing/2014/main" id="{FAEC6B79-D329-DE46-B777-F072288C8C0F}"/>
              </a:ext>
            </a:extLst>
          </p:cNvPr>
          <p:cNvSpPr>
            <a:spLocks noGrp="1"/>
          </p:cNvSpPr>
          <p:nvPr>
            <p:ph idx="1" hasCustomPrompt="1"/>
          </p:nvPr>
        </p:nvSpPr>
        <p:spPr>
          <a:xfrm>
            <a:off x="503936" y="1481868"/>
            <a:ext cx="11180064" cy="4425696"/>
          </a:xfrm>
          <a:prstGeom prst="rect">
            <a:avLst/>
          </a:prstGeom>
        </p:spPr>
        <p:txBody>
          <a:bodyPr vert="horz" lIns="0" tIns="0" rIns="0" bIns="0" rtlCol="0">
            <a:normAutofit/>
          </a:bodyPr>
          <a:lstStyle>
            <a:lvl1pPr marL="377943" indent="-377943">
              <a:buFont typeface="+mj-lt"/>
              <a:buAutoNum type="arabicPeriod"/>
              <a:defRPr>
                <a:solidFill>
                  <a:schemeClr val="bg1"/>
                </a:solidFill>
              </a:defRPr>
            </a:lvl1pPr>
            <a:lvl2pPr marL="0" indent="0">
              <a:buNone/>
              <a:defRPr lang="en-US" sz="1867" baseline="0" noProof="0" dirty="0">
                <a:solidFill>
                  <a:schemeClr val="bg1"/>
                </a:solidFill>
              </a:defRPr>
            </a:lvl2pPr>
            <a:lvl3pPr marL="0" indent="0">
              <a:spcBef>
                <a:spcPts val="800"/>
              </a:spcBef>
              <a:buNone/>
              <a:defRPr sz="1867">
                <a:solidFill>
                  <a:schemeClr val="bg1"/>
                </a:solidFill>
              </a:defRPr>
            </a:lvl3pPr>
            <a:lvl4pPr marL="0" indent="0">
              <a:spcBef>
                <a:spcPts val="800"/>
              </a:spcBef>
              <a:buNone/>
              <a:defRPr sz="1867">
                <a:solidFill>
                  <a:schemeClr val="bg1"/>
                </a:solidFill>
              </a:defRPr>
            </a:lvl4pPr>
            <a:lvl5pPr marL="0" indent="0">
              <a:spcBef>
                <a:spcPts val="800"/>
              </a:spcBef>
              <a:buNone/>
              <a:defRPr sz="1867">
                <a:solidFill>
                  <a:schemeClr val="bg1"/>
                </a:solidFill>
              </a:defRPr>
            </a:lvl5pPr>
            <a:lvl6pPr marL="0" indent="0">
              <a:lnSpc>
                <a:spcPct val="100000"/>
              </a:lnSpc>
              <a:spcBef>
                <a:spcPts val="800"/>
              </a:spcBef>
              <a:buNone/>
              <a:defRPr sz="1867">
                <a:solidFill>
                  <a:schemeClr val="bg1"/>
                </a:solidFill>
              </a:defRPr>
            </a:lvl6pPr>
            <a:lvl7pPr marL="0" indent="0">
              <a:spcBef>
                <a:spcPts val="800"/>
              </a:spcBef>
              <a:buNone/>
              <a:defRPr sz="1867">
                <a:solidFill>
                  <a:schemeClr val="bg1"/>
                </a:solidFill>
              </a:defRPr>
            </a:lvl7pPr>
            <a:lvl8pPr marL="0" indent="0">
              <a:lnSpc>
                <a:spcPct val="100000"/>
              </a:lnSpc>
              <a:spcBef>
                <a:spcPts val="800"/>
              </a:spcBef>
              <a:buNone/>
              <a:defRPr sz="1867">
                <a:solidFill>
                  <a:schemeClr val="bg1"/>
                </a:solidFill>
              </a:defRPr>
            </a:lvl8pPr>
            <a:lvl9pPr marL="0" indent="0">
              <a:lnSpc>
                <a:spcPct val="100000"/>
              </a:lnSpc>
              <a:spcBef>
                <a:spcPts val="800"/>
              </a:spcBef>
              <a:buNone/>
              <a:defRPr sz="1867">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Tree>
    <p:extLst>
      <p:ext uri="{BB962C8B-B14F-4D97-AF65-F5344CB8AC3E}">
        <p14:creationId xmlns:p14="http://schemas.microsoft.com/office/powerpoint/2010/main" val="2309696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ue Graadient 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12192000" cy="68580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171936" cy="828040"/>
          </a:xfrm>
        </p:spPr>
        <p:txBody>
          <a:bodyPr wrap="none">
            <a:noAutofit/>
          </a:bodyPr>
          <a:lstStyle>
            <a:lvl1pPr>
              <a:defRPr sz="32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dirty="0"/>
              <a:t>© 2020 Cognizant</a:t>
            </a:r>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12401" y="6335346"/>
            <a:ext cx="1373033" cy="294681"/>
          </a:xfrm>
          <a:prstGeom prst="rect">
            <a:avLst/>
          </a:prstGeom>
        </p:spPr>
      </p:pic>
    </p:spTree>
    <p:extLst>
      <p:ext uri="{BB962C8B-B14F-4D97-AF65-F5344CB8AC3E}">
        <p14:creationId xmlns:p14="http://schemas.microsoft.com/office/powerpoint/2010/main" val="1401023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04ED9-CA93-3142-B4EC-8ED6F34D15E9}"/>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90" y="0"/>
            <a:ext cx="12191621" cy="6858000"/>
          </a:xfrm>
          <a:prstGeom prst="rect">
            <a:avLst/>
          </a:prstGeom>
        </p:spPr>
      </p:pic>
      <p:pic>
        <p:nvPicPr>
          <p:cNvPr id="7" name="Picture 6">
            <a:extLst>
              <a:ext uri="{FF2B5EF4-FFF2-40B4-BE49-F238E27FC236}">
                <a16:creationId xmlns:a16="http://schemas.microsoft.com/office/drawing/2014/main" id="{CB22C87B-454A-5546-8346-08CD9A74FE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14"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15" name="Straight Connector 14">
            <a:extLst>
              <a:ext uri="{FF2B5EF4-FFF2-40B4-BE49-F238E27FC236}">
                <a16:creationId xmlns:a16="http://schemas.microsoft.com/office/drawing/2014/main" id="{F15D67C1-E5E2-DA4B-B9CA-F4770AE7E188}"/>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196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pic>
        <p:nvPicPr>
          <p:cNvPr id="4" name="Picture 3" descr="A picture containing animal, bed, computer, sitting&#10;&#10;Description automatically generated">
            <a:extLst>
              <a:ext uri="{FF2B5EF4-FFF2-40B4-BE49-F238E27FC236}">
                <a16:creationId xmlns:a16="http://schemas.microsoft.com/office/drawing/2014/main" id="{A1136187-A332-734A-993D-A693410B0D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solidFill>
            <a:srgbClr val="0A0C40"/>
          </a:solidFill>
        </p:spPr>
      </p:pic>
      <p:pic>
        <p:nvPicPr>
          <p:cNvPr id="8" name="Picture 7">
            <a:extLst>
              <a:ext uri="{FF2B5EF4-FFF2-40B4-BE49-F238E27FC236}">
                <a16:creationId xmlns:a16="http://schemas.microsoft.com/office/drawing/2014/main" id="{FF0D9D5E-4D2E-CA4D-AD11-F48A3C1E8D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7" name="Title 1">
            <a:extLst>
              <a:ext uri="{FF2B5EF4-FFF2-40B4-BE49-F238E27FC236}">
                <a16:creationId xmlns:a16="http://schemas.microsoft.com/office/drawing/2014/main" id="{AAAFF55D-6D18-1F44-A693-04D09308D0F7}"/>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1F7C825B-B4FF-FF40-84F6-962714FC3A43}"/>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7725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580102-CAD4-A748-BD95-3E5812A2AD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2571" y="-3"/>
            <a:ext cx="12189429" cy="6858001"/>
          </a:xfrm>
          <a:prstGeom prst="rect">
            <a:avLst/>
          </a:prstGeom>
        </p:spPr>
      </p:pic>
      <p:pic>
        <p:nvPicPr>
          <p:cNvPr id="6" name="Picture 5">
            <a:extLst>
              <a:ext uri="{FF2B5EF4-FFF2-40B4-BE49-F238E27FC236}">
                <a16:creationId xmlns:a16="http://schemas.microsoft.com/office/drawing/2014/main" id="{74AF8623-17CF-6240-8EE3-A38651F2E38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8" name="Title 1">
            <a:extLst>
              <a:ext uri="{FF2B5EF4-FFF2-40B4-BE49-F238E27FC236}">
                <a16:creationId xmlns:a16="http://schemas.microsoft.com/office/drawing/2014/main" id="{5210EB9E-64BF-9644-B205-F00F04A6F5DA}"/>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010DD0DB-372F-554C-AC14-50A4A4866945}"/>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5519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84736" y="5802219"/>
            <a:ext cx="2699265" cy="574312"/>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140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ue Gradient Doub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355E128-3976-D54B-8CB4-188AFAC60306}"/>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7" name="Straight Connector 16">
            <a:extLst>
              <a:ext uri="{FF2B5EF4-FFF2-40B4-BE49-F238E27FC236}">
                <a16:creationId xmlns:a16="http://schemas.microsoft.com/office/drawing/2014/main" id="{0B09602A-3D3C-C044-8D3B-591771500E32}"/>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7EFC0216-CC29-8049-971C-0588BD188ED6}"/>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9" name="Text Placeholder 20">
            <a:extLst>
              <a:ext uri="{FF2B5EF4-FFF2-40B4-BE49-F238E27FC236}">
                <a16:creationId xmlns:a16="http://schemas.microsoft.com/office/drawing/2014/main" id="{BB16F16B-768F-984C-A591-9BB9760A963B}"/>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pic>
        <p:nvPicPr>
          <p:cNvPr id="20" name="Picture 19">
            <a:extLst>
              <a:ext uri="{FF2B5EF4-FFF2-40B4-BE49-F238E27FC236}">
                <a16:creationId xmlns:a16="http://schemas.microsoft.com/office/drawing/2014/main" id="{41D0A58E-F413-134E-B7FA-239403A952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8" name="Footer Placeholder 8">
            <a:extLst>
              <a:ext uri="{FF2B5EF4-FFF2-40B4-BE49-F238E27FC236}">
                <a16:creationId xmlns:a16="http://schemas.microsoft.com/office/drawing/2014/main" id="{81672A8D-4DB7-8348-A169-64D8EC326CDA}"/>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1018327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3837" y="5804887"/>
            <a:ext cx="2699265" cy="574312"/>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
        <p:nvSpPr>
          <p:cNvPr id="12" name="Picture Placeholder 2">
            <a:extLst>
              <a:ext uri="{FF2B5EF4-FFF2-40B4-BE49-F238E27FC236}">
                <a16:creationId xmlns:a16="http://schemas.microsoft.com/office/drawing/2014/main" id="{E43575F0-2D79-7E43-8455-55C88625BB96}"/>
              </a:ext>
            </a:extLst>
          </p:cNvPr>
          <p:cNvSpPr>
            <a:spLocks noGrp="1"/>
          </p:cNvSpPr>
          <p:nvPr>
            <p:ph type="pic" sz="quarter" idx="13" hasCustomPrompt="1"/>
          </p:nvPr>
        </p:nvSpPr>
        <p:spPr>
          <a:xfrm>
            <a:off x="9267837" y="5616679"/>
            <a:ext cx="2416164" cy="819563"/>
          </a:xfrm>
        </p:spPr>
        <p:txBody>
          <a:bodyPr anchor="ctr" anchorCtr="0">
            <a:normAutofit/>
          </a:bodyPr>
          <a:lstStyle>
            <a:lvl1pPr algn="ctr">
              <a:defRPr sz="1600">
                <a:solidFill>
                  <a:schemeClr val="bg1"/>
                </a:solidFill>
              </a:defRPr>
            </a:lvl1pPr>
          </a:lstStyle>
          <a:p>
            <a:r>
              <a:rPr lang="en-US" dirty="0"/>
              <a:t>Client/Partner Logo Here</a:t>
            </a:r>
          </a:p>
        </p:txBody>
      </p:sp>
    </p:spTree>
    <p:extLst>
      <p:ext uri="{BB962C8B-B14F-4D97-AF65-F5344CB8AC3E}">
        <p14:creationId xmlns:p14="http://schemas.microsoft.com/office/powerpoint/2010/main" val="5615354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 White BG">
    <p:bg>
      <p:bgRef idx="1001">
        <a:schemeClr val="bg2"/>
      </p:bgRef>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DBFD3179-5709-AE4F-A788-E4498F3E161A}"/>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accent2"/>
                </a:solidFill>
              </a:defRPr>
            </a:lvl1pPr>
          </a:lstStyle>
          <a:p>
            <a:pPr lvl="0"/>
            <a:r>
              <a:rPr lang="en-US" dirty="0"/>
              <a:t>Name and Title</a:t>
            </a:r>
          </a:p>
        </p:txBody>
      </p:sp>
      <p:sp>
        <p:nvSpPr>
          <p:cNvPr id="7" name="Text Placeholder 4">
            <a:extLst>
              <a:ext uri="{FF2B5EF4-FFF2-40B4-BE49-F238E27FC236}">
                <a16:creationId xmlns:a16="http://schemas.microsoft.com/office/drawing/2014/main" id="{9506C890-9727-1D43-B575-700E7811631D}"/>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9" name="Title 1">
            <a:extLst>
              <a:ext uri="{FF2B5EF4-FFF2-40B4-BE49-F238E27FC236}">
                <a16:creationId xmlns:a16="http://schemas.microsoft.com/office/drawing/2014/main" id="{E53485B7-9363-D842-9596-0299E998A58C}"/>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2" name="Straight Connector 11">
            <a:extLst>
              <a:ext uri="{FF2B5EF4-FFF2-40B4-BE49-F238E27FC236}">
                <a16:creationId xmlns:a16="http://schemas.microsoft.com/office/drawing/2014/main" id="{082CA94C-BBE0-1846-921C-E1AFFD0BB14A}"/>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sign&#10;&#10;Description automatically generated">
            <a:extLst>
              <a:ext uri="{FF2B5EF4-FFF2-40B4-BE49-F238E27FC236}">
                <a16:creationId xmlns:a16="http://schemas.microsoft.com/office/drawing/2014/main" id="{C2914087-A4EF-E640-A3E0-574DF86EFC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5255" y="5486401"/>
            <a:ext cx="3346032" cy="1211287"/>
          </a:xfrm>
          <a:prstGeom prst="rect">
            <a:avLst/>
          </a:prstGeom>
        </p:spPr>
      </p:pic>
    </p:spTree>
    <p:extLst>
      <p:ext uri="{BB962C8B-B14F-4D97-AF65-F5344CB8AC3E}">
        <p14:creationId xmlns:p14="http://schemas.microsoft.com/office/powerpoint/2010/main" val="298207986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Slide + Partner Log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99B342-4542-7F44-B4EF-9314EC77E720}"/>
              </a:ext>
            </a:extLst>
          </p:cNvPr>
          <p:cNvSpPr>
            <a:spLocks noGrp="1"/>
          </p:cNvSpPr>
          <p:nvPr>
            <p:ph type="pic" sz="quarter" idx="13" hasCustomPrompt="1"/>
          </p:nvPr>
        </p:nvSpPr>
        <p:spPr>
          <a:xfrm>
            <a:off x="9267837" y="5616679"/>
            <a:ext cx="2416164" cy="819563"/>
          </a:xfrm>
        </p:spPr>
        <p:txBody>
          <a:bodyPr anchor="ctr" anchorCtr="0">
            <a:normAutofit/>
          </a:bodyPr>
          <a:lstStyle>
            <a:lvl1pPr algn="ctr">
              <a:defRPr sz="1600"/>
            </a:lvl1pPr>
          </a:lstStyle>
          <a:p>
            <a:r>
              <a:rPr lang="en-US" dirty="0"/>
              <a:t>Client/Partner Logo Here</a:t>
            </a:r>
          </a:p>
        </p:txBody>
      </p:sp>
      <p:pic>
        <p:nvPicPr>
          <p:cNvPr id="12" name="Picture 11" descr="A close up of a sign&#10;&#10;Description automatically generated">
            <a:extLst>
              <a:ext uri="{FF2B5EF4-FFF2-40B4-BE49-F238E27FC236}">
                <a16:creationId xmlns:a16="http://schemas.microsoft.com/office/drawing/2014/main" id="{1E3CF8DA-271C-CB40-9A53-7C2CBDDD59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92316" y="5486401"/>
            <a:ext cx="3346032" cy="1211287"/>
          </a:xfrm>
          <a:prstGeom prst="rect">
            <a:avLst/>
          </a:prstGeom>
        </p:spPr>
      </p:pic>
      <p:sp>
        <p:nvSpPr>
          <p:cNvPr id="14" name="Text Placeholder 4">
            <a:extLst>
              <a:ext uri="{FF2B5EF4-FFF2-40B4-BE49-F238E27FC236}">
                <a16:creationId xmlns:a16="http://schemas.microsoft.com/office/drawing/2014/main" id="{8002238E-5B2E-B247-94DB-4A3ABA560FAF}"/>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accent2"/>
                </a:solidFill>
              </a:defRPr>
            </a:lvl1pPr>
          </a:lstStyle>
          <a:p>
            <a:pPr lvl="0"/>
            <a:r>
              <a:rPr lang="en-US" dirty="0"/>
              <a:t>Name and Title</a:t>
            </a:r>
          </a:p>
        </p:txBody>
      </p:sp>
      <p:sp>
        <p:nvSpPr>
          <p:cNvPr id="15" name="Text Placeholder 4">
            <a:extLst>
              <a:ext uri="{FF2B5EF4-FFF2-40B4-BE49-F238E27FC236}">
                <a16:creationId xmlns:a16="http://schemas.microsoft.com/office/drawing/2014/main" id="{B3660F06-908D-324A-9D22-12DB921A123B}"/>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16" name="Title 1">
            <a:extLst>
              <a:ext uri="{FF2B5EF4-FFF2-40B4-BE49-F238E27FC236}">
                <a16:creationId xmlns:a16="http://schemas.microsoft.com/office/drawing/2014/main" id="{3E5196DC-63C2-DC4C-9AD0-F8EA668BF41B}"/>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7" name="Straight Connector 16">
            <a:extLst>
              <a:ext uri="{FF2B5EF4-FFF2-40B4-BE49-F238E27FC236}">
                <a16:creationId xmlns:a16="http://schemas.microsoft.com/office/drawing/2014/main" id="{616FDEC5-70F3-8242-B371-DE69C53DE33E}"/>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1958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ch Background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userDrawn="1"/>
        </p:nvSpPr>
        <p:spPr>
          <a:xfrm>
            <a:off x="0" y="5410200"/>
            <a:ext cx="12192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5F363CBB-0CE6-524D-A91E-F704F804A71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90" y="0"/>
            <a:ext cx="12191621" cy="6858000"/>
          </a:xfrm>
          <a:prstGeom prst="rect">
            <a:avLst/>
          </a:prstGeom>
        </p:spPr>
      </p:pic>
    </p:spTree>
    <p:extLst>
      <p:ext uri="{BB962C8B-B14F-4D97-AF65-F5344CB8AC3E}">
        <p14:creationId xmlns:p14="http://schemas.microsoft.com/office/powerpoint/2010/main" val="1264520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ch Background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userDrawn="1"/>
        </p:nvSpPr>
        <p:spPr>
          <a:xfrm>
            <a:off x="0" y="5410200"/>
            <a:ext cx="12192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descr="A picture containing animal, bed, computer, sitting&#10;&#10;Description automatically generated">
            <a:extLst>
              <a:ext uri="{FF2B5EF4-FFF2-40B4-BE49-F238E27FC236}">
                <a16:creationId xmlns:a16="http://schemas.microsoft.com/office/drawing/2014/main" id="{AFD0E892-AD84-1E4B-88EE-D37B1E173C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60"/>
            <a:ext cx="12192000" cy="6856680"/>
          </a:xfrm>
          <a:prstGeom prst="rect">
            <a:avLst/>
          </a:prstGeom>
        </p:spPr>
      </p:pic>
    </p:spTree>
    <p:extLst>
      <p:ext uri="{BB962C8B-B14F-4D97-AF65-F5344CB8AC3E}">
        <p14:creationId xmlns:p14="http://schemas.microsoft.com/office/powerpoint/2010/main" val="29826980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ch Background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672F0-3606-864E-B5C6-3D3E01E37D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71" y="0"/>
            <a:ext cx="12213949" cy="6858000"/>
          </a:xfrm>
          <a:prstGeom prst="rect">
            <a:avLst/>
          </a:prstGeom>
        </p:spPr>
      </p:pic>
    </p:spTree>
    <p:extLst>
      <p:ext uri="{BB962C8B-B14F-4D97-AF65-F5344CB8AC3E}">
        <p14:creationId xmlns:p14="http://schemas.microsoft.com/office/powerpoint/2010/main" val="15180126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ue Gradient Background">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6064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pic>
        <p:nvPicPr>
          <p:cNvPr id="3074" name="Picture 2" descr="Hotel in Monterey, CA | Monterey Marriott"/>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766" r="10041"/>
          <a:stretch/>
        </p:blipFill>
        <p:spPr bwMode="auto">
          <a:xfrm>
            <a:off x="-45774" y="-34290"/>
            <a:ext cx="12274198" cy="69265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6343650" y="-34290"/>
            <a:ext cx="5884774" cy="6858000"/>
          </a:xfrm>
          <a:prstGeom prst="rect">
            <a:avLst/>
          </a:prstGeom>
          <a:solidFill>
            <a:srgbClr val="000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402714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3" name="Picture 32">
            <a:extLst>
              <a:ext uri="{FF2B5EF4-FFF2-40B4-BE49-F238E27FC236}">
                <a16:creationId xmlns:a16="http://schemas.microsoft.com/office/drawing/2014/main" id="{94BBC5B1-60EC-4841-A052-A7EA104709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10160000" y="6398772"/>
            <a:ext cx="1864144" cy="400083"/>
          </a:xfrm>
          <a:prstGeom prst="rect">
            <a:avLst/>
          </a:prstGeom>
        </p:spPr>
      </p:pic>
      <p:sp>
        <p:nvSpPr>
          <p:cNvPr id="34" name="Rectangle 33"/>
          <p:cNvSpPr/>
          <p:nvPr/>
        </p:nvSpPr>
        <p:spPr>
          <a:xfrm>
            <a:off x="46022" y="6525355"/>
            <a:ext cx="309700" cy="215444"/>
          </a:xfrm>
          <a:prstGeom prst="rect">
            <a:avLst/>
          </a:prstGeom>
        </p:spPr>
        <p:txBody>
          <a:bodyPr wrap="none">
            <a:spAutoFit/>
          </a:bodyPr>
          <a:lstStyle/>
          <a:p>
            <a:fld id="{C175B9BB-39CA-4151-B7B7-BE2D0CEF28E0}" type="slidenum">
              <a:rPr lang="en-US" sz="800" b="1">
                <a:solidFill>
                  <a:schemeClr val="tx1"/>
                </a:solidFill>
                <a:latin typeface="Arial" panose="020B0604020202020204" pitchFamily="34" charset="0"/>
                <a:cs typeface="Arial" panose="020B0604020202020204" pitchFamily="34" charset="0"/>
              </a:rPr>
              <a:pPr/>
              <a:t>‹#›</a:t>
            </a:fld>
            <a:endParaRPr lang="en-US" sz="800" b="1" dirty="0">
              <a:solidFill>
                <a:schemeClr val="tx1"/>
              </a:solidFill>
              <a:latin typeface="Arial" panose="020B0604020202020204" pitchFamily="34" charset="0"/>
              <a:cs typeface="Arial" panose="020B0604020202020204" pitchFamily="34" charset="0"/>
            </a:endParaRPr>
          </a:p>
        </p:txBody>
      </p:sp>
      <p:sp>
        <p:nvSpPr>
          <p:cNvPr id="35" name="TextBox 34"/>
          <p:cNvSpPr txBox="1"/>
          <p:nvPr/>
        </p:nvSpPr>
        <p:spPr>
          <a:xfrm>
            <a:off x="226811" y="6525355"/>
            <a:ext cx="4770052" cy="215444"/>
          </a:xfrm>
          <a:prstGeom prst="rect">
            <a:avLst/>
          </a:prstGeom>
          <a:noFill/>
        </p:spPr>
        <p:txBody>
          <a:bodyPr wrap="square" rtlCol="0">
            <a:spAutoFit/>
          </a:bodyPr>
          <a:lstStyle/>
          <a:p>
            <a:pPr fontAlgn="base">
              <a:spcBef>
                <a:spcPct val="0"/>
              </a:spcBef>
              <a:spcAft>
                <a:spcPct val="0"/>
              </a:spcAft>
            </a:pPr>
            <a:r>
              <a:rPr lang="en-US" sz="800" b="1" dirty="0">
                <a:solidFill>
                  <a:schemeClr val="tx1"/>
                </a:solidFill>
                <a:latin typeface="Arial" panose="020B0604020202020204" pitchFamily="34" charset="0"/>
                <a:ea typeface="ＭＳ Ｐゴシック" charset="-128"/>
                <a:cs typeface="Arial" panose="020B0604020202020204" pitchFamily="34" charset="0"/>
              </a:rPr>
              <a:t>|   © 2019 Copyright,</a:t>
            </a:r>
            <a:r>
              <a:rPr lang="en-US" sz="800" b="1" baseline="0" dirty="0">
                <a:solidFill>
                  <a:schemeClr val="tx1"/>
                </a:solidFill>
                <a:latin typeface="Arial" panose="020B0604020202020204" pitchFamily="34" charset="0"/>
                <a:ea typeface="ＭＳ Ｐゴシック" charset="-128"/>
                <a:cs typeface="Arial" panose="020B0604020202020204" pitchFamily="34" charset="0"/>
              </a:rPr>
              <a:t>  </a:t>
            </a:r>
            <a:r>
              <a:rPr lang="en-US" sz="800" b="1" dirty="0">
                <a:solidFill>
                  <a:schemeClr val="tx1"/>
                </a:solidFill>
                <a:latin typeface="Arial" panose="020B0604020202020204" pitchFamily="34" charset="0"/>
                <a:ea typeface="ＭＳ Ｐゴシック" charset="-128"/>
                <a:cs typeface="Arial" panose="020B0604020202020204" pitchFamily="34" charset="0"/>
              </a:rPr>
              <a:t>Confidential and Proprietary</a:t>
            </a:r>
          </a:p>
        </p:txBody>
      </p:sp>
      <p:cxnSp>
        <p:nvCxnSpPr>
          <p:cNvPr id="37" name="Straight Connector 36">
            <a:extLst>
              <a:ext uri="{FF2B5EF4-FFF2-40B4-BE49-F238E27FC236}">
                <a16:creationId xmlns:a16="http://schemas.microsoft.com/office/drawing/2014/main" id="{D3E2704D-D973-44F5-AFE3-5458B42961F6}"/>
              </a:ext>
            </a:extLst>
          </p:cNvPr>
          <p:cNvCxnSpPr>
            <a:cxnSpLocks/>
          </p:cNvCxnSpPr>
          <p:nvPr/>
        </p:nvCxnSpPr>
        <p:spPr>
          <a:xfrm>
            <a:off x="0" y="6255657"/>
            <a:ext cx="121920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itle 1"/>
          <p:cNvSpPr>
            <a:spLocks noGrp="1"/>
          </p:cNvSpPr>
          <p:nvPr>
            <p:ph type="title"/>
          </p:nvPr>
        </p:nvSpPr>
        <p:spPr>
          <a:xfrm>
            <a:off x="285955" y="20894"/>
            <a:ext cx="10643304" cy="643047"/>
          </a:xfrm>
        </p:spPr>
        <p:txBody>
          <a:bodyPr anchor="ctr">
            <a:normAutofit/>
          </a:bodyPr>
          <a:lstStyle>
            <a:lvl1pPr>
              <a:defRPr sz="24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10521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Header &amp; 2-Column (Numbered text on lef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0B6472-1B6F-1441-BE6F-6280B60B5F9C}"/>
              </a:ext>
            </a:extLst>
          </p:cNvPr>
          <p:cNvPicPr>
            <a:picLocks noChangeAspect="1"/>
          </p:cNvPicPr>
          <p:nvPr userDrawn="1"/>
        </p:nvPicPr>
        <p:blipFill rotWithShape="1">
          <a:blip r:embed="rId2"/>
          <a:srcRect l="8429" t="7759" r="8668" b="8677"/>
          <a:stretch/>
        </p:blipFill>
        <p:spPr>
          <a:xfrm>
            <a:off x="-38099" y="-76200"/>
            <a:ext cx="12230100" cy="6934200"/>
          </a:xfrm>
          <a:prstGeom prst="rect">
            <a:avLst/>
          </a:prstGeom>
        </p:spPr>
      </p:pic>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156007" y="142087"/>
            <a:ext cx="11180064" cy="1060704"/>
          </a:xfrm>
        </p:spPr>
        <p:txBody>
          <a:bodyPr/>
          <a:lstStyle>
            <a:lvl1pPr>
              <a:defRPr>
                <a:solidFill>
                  <a:schemeClr val="tx2"/>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1A48BB35-9F9D-4CE6-9B58-113B094F6B5B}"/>
              </a:ext>
            </a:extLst>
          </p:cNvPr>
          <p:cNvSpPr>
            <a:spLocks noGrp="1"/>
          </p:cNvSpPr>
          <p:nvPr>
            <p:ph type="ftr" sz="quarter" idx="11"/>
          </p:nvPr>
        </p:nvSpPr>
        <p:spPr>
          <a:xfrm>
            <a:off x="986217" y="6427580"/>
            <a:ext cx="1228323" cy="207264"/>
          </a:xfrm>
          <a:solidFill>
            <a:schemeClr val="bg1"/>
          </a:solidFill>
        </p:spPr>
        <p:txBody>
          <a:bodyPr/>
          <a:lstStyle>
            <a:lvl1pPr>
              <a:defRPr>
                <a:solidFill>
                  <a:schemeClr val="tx2"/>
                </a:solidFill>
              </a:defRPr>
            </a:lvl1pPr>
          </a:lstStyle>
          <a:p>
            <a:r>
              <a:rPr lang="en-US"/>
              <a:t>© 2020 Cognizant</a:t>
            </a:r>
            <a:endParaRPr lang="en-US" dirty="0"/>
          </a:p>
        </p:txBody>
      </p:sp>
      <p:sp>
        <p:nvSpPr>
          <p:cNvPr id="7" name="Slide Number Placeholder 6">
            <a:extLst>
              <a:ext uri="{FF2B5EF4-FFF2-40B4-BE49-F238E27FC236}">
                <a16:creationId xmlns:a16="http://schemas.microsoft.com/office/drawing/2014/main" id="{53606C9F-D7ED-4FD8-B0F6-C62354279FAA}"/>
              </a:ext>
            </a:extLst>
          </p:cNvPr>
          <p:cNvSpPr>
            <a:spLocks noGrp="1"/>
          </p:cNvSpPr>
          <p:nvPr>
            <p:ph type="sldNum" sz="quarter" idx="12"/>
          </p:nvPr>
        </p:nvSpPr>
        <p:spPr>
          <a:xfrm>
            <a:off x="644841" y="6470632"/>
            <a:ext cx="304800" cy="164212"/>
          </a:xfrm>
          <a:solidFill>
            <a:schemeClr val="bg1"/>
          </a:solidFill>
        </p:spPr>
        <p:txBody>
          <a:bodyPr/>
          <a:lstStyle>
            <a:lvl1pPr>
              <a:defRPr>
                <a:solidFill>
                  <a:schemeClr val="tx2"/>
                </a:solidFill>
              </a:defRPr>
            </a:lvl1pPr>
          </a:lstStyle>
          <a:p>
            <a:fld id="{2EFEF571-C9B4-4D92-A7F7-315B894862A8}" type="slidenum">
              <a:rPr lang="en-US" smtClean="0"/>
              <a:pPr/>
              <a:t>‹#›</a:t>
            </a:fld>
            <a:endParaRPr lang="en-US" dirty="0"/>
          </a:p>
        </p:txBody>
      </p:sp>
      <p:cxnSp>
        <p:nvCxnSpPr>
          <p:cNvPr id="9" name="Straight Connector 8">
            <a:extLst>
              <a:ext uri="{FF2B5EF4-FFF2-40B4-BE49-F238E27FC236}">
                <a16:creationId xmlns:a16="http://schemas.microsoft.com/office/drawing/2014/main" id="{4B115615-761F-445E-87C9-9E35C790E640}"/>
              </a:ext>
            </a:extLst>
          </p:cNvPr>
          <p:cNvCxnSpPr>
            <a:cxnSpLocks/>
          </p:cNvCxnSpPr>
          <p:nvPr userDrawn="1"/>
        </p:nvCxnSpPr>
        <p:spPr>
          <a:xfrm>
            <a:off x="2068253" y="6545065"/>
            <a:ext cx="7522409" cy="0"/>
          </a:xfrm>
          <a:prstGeom prst="line">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ACFDA06-26C0-114F-8D5F-381D108DAA00}"/>
              </a:ext>
            </a:extLst>
          </p:cNvPr>
          <p:cNvPicPr>
            <a:picLocks noChangeAspect="1"/>
          </p:cNvPicPr>
          <p:nvPr/>
        </p:nvPicPr>
        <p:blipFill>
          <a:blip r:embed="rId3" cstate="hqprint">
            <a:biLevel thresh="75000"/>
            <a:extLst>
              <a:ext uri="{28A0092B-C50C-407E-A947-70E740481C1C}">
                <a14:useLocalDpi xmlns:a14="http://schemas.microsoft.com/office/drawing/2010/main"/>
              </a:ext>
            </a:extLst>
          </a:blip>
          <a:stretch>
            <a:fillRect/>
          </a:stretch>
        </p:blipFill>
        <p:spPr bwMode="black">
          <a:xfrm>
            <a:off x="9737927" y="6494004"/>
            <a:ext cx="757889" cy="162657"/>
          </a:xfrm>
          <a:prstGeom prst="rect">
            <a:avLst/>
          </a:prstGeom>
        </p:spPr>
      </p:pic>
      <p:pic>
        <p:nvPicPr>
          <p:cNvPr id="1026" name="Picture 1" descr="image001"/>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25667" y="6250782"/>
            <a:ext cx="1001536" cy="56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3478891"/>
      </p:ext>
    </p:extLst>
  </p:cSld>
  <p:clrMapOvr>
    <a:masterClrMapping/>
  </p:clrMapOvr>
  <p:extLst>
    <p:ext uri="{DCECCB84-F9BA-43D5-87BE-67443E8EF086}">
      <p15:sldGuideLst xmlns:p15="http://schemas.microsoft.com/office/powerpoint/2012/main">
        <p15:guide id="2" pos="544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ue Graphic Single Line Title">
    <p:spTree>
      <p:nvGrpSpPr>
        <p:cNvPr id="1" name=""/>
        <p:cNvGrpSpPr/>
        <p:nvPr/>
      </p:nvGrpSpPr>
      <p:grpSpPr>
        <a:xfrm>
          <a:off x="0" y="0"/>
          <a:ext cx="0" cy="0"/>
          <a:chOff x="0" y="0"/>
          <a:chExt cx="0" cy="0"/>
        </a:xfrm>
      </p:grpSpPr>
      <p:pic>
        <p:nvPicPr>
          <p:cNvPr id="1026" name="Picture 2" descr="Hotels in Wichita, KS | Wichita Marriott"/>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userDrawn="1"/>
        </p:nvSpPr>
        <p:spPr>
          <a:xfrm>
            <a:off x="0" y="0"/>
            <a:ext cx="3810000" cy="6858000"/>
          </a:xfrm>
          <a:prstGeom prst="rect">
            <a:avLst/>
          </a:prstGeom>
          <a:solidFill>
            <a:srgbClr val="000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userDrawn="1"/>
        </p:nvSpPr>
        <p:spPr>
          <a:xfrm rot="16200000">
            <a:off x="4794860" y="-2676425"/>
            <a:ext cx="2602281" cy="12192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a:extLst>
              <a:ext uri="{FF2B5EF4-FFF2-40B4-BE49-F238E27FC236}">
                <a16:creationId xmlns:a16="http://schemas.microsoft.com/office/drawing/2014/main" id="{C6865CC2-EE1E-B44E-B46B-DD0F56CB7AB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0461" y="241760"/>
            <a:ext cx="2465589" cy="524594"/>
          </a:xfrm>
          <a:prstGeom prst="rect">
            <a:avLst/>
          </a:prstGeom>
        </p:spPr>
      </p:pic>
      <p:sp>
        <p:nvSpPr>
          <p:cNvPr id="10" name="Title 1">
            <a:extLst>
              <a:ext uri="{FF2B5EF4-FFF2-40B4-BE49-F238E27FC236}">
                <a16:creationId xmlns:a16="http://schemas.microsoft.com/office/drawing/2014/main" id="{331B7D22-96C5-D744-AB8D-7183965D3C96}"/>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2" name="Straight Connector 11">
            <a:extLst>
              <a:ext uri="{FF2B5EF4-FFF2-40B4-BE49-F238E27FC236}">
                <a16:creationId xmlns:a16="http://schemas.microsoft.com/office/drawing/2014/main" id="{EB22C6B8-2F6B-8947-A2A3-ED9E370F7326}"/>
              </a:ext>
            </a:extLst>
          </p:cNvPr>
          <p:cNvCxnSpPr>
            <a:cxnSpLocks/>
          </p:cNvCxnSpPr>
          <p:nvPr userDrawn="1"/>
        </p:nvCxnSpPr>
        <p:spPr bwMode="white">
          <a:xfrm flipH="1">
            <a:off x="523863" y="4116591"/>
            <a:ext cx="2892613" cy="0"/>
          </a:xfrm>
          <a:prstGeom prst="line">
            <a:avLst/>
          </a:prstGeom>
          <a:ln w="9525">
            <a:solidFill>
              <a:srgbClr val="FF9662"/>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9BC14C20-C069-724B-A635-DC1F5CCF8035}"/>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939A0796-1F5C-6743-A1D0-11A18609B23E}"/>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0B9CC9C9-D971-3041-A81C-BA9E6B2248B4}"/>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9369108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Header &amp; 2-Column (Numbered text on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39FC2E-D03D-1349-9667-E9BDAC284A9B}"/>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5100578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Header &amp; 2-Column (Numbered text on lef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rcRect/>
          <a:stretch/>
        </p:blipFill>
        <p:spPr>
          <a:xfrm>
            <a:off x="1768" y="991"/>
            <a:ext cx="12188459" cy="6856008"/>
          </a:xfrm>
          <a:prstGeom prst="rect">
            <a:avLst/>
          </a:prstGeom>
        </p:spPr>
      </p:pic>
    </p:spTree>
    <p:extLst>
      <p:ext uri="{BB962C8B-B14F-4D97-AF65-F5344CB8AC3E}">
        <p14:creationId xmlns:p14="http://schemas.microsoft.com/office/powerpoint/2010/main" val="38318796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BE0045-6D29-40E4-81F0-D4E2238BE695}" type="datetimeFigureOut">
              <a:rPr lang="en-US" smtClean="0"/>
              <a:t>12/16/20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DFDDD-BA97-4075-8CDB-07A5CD79A0C5}" type="slidenum">
              <a:rPr lang="en-US" smtClean="0"/>
              <a:t>‹#›</a:t>
            </a:fld>
            <a:endParaRPr lang="en-US"/>
          </a:p>
        </p:txBody>
      </p:sp>
    </p:spTree>
    <p:extLst>
      <p:ext uri="{BB962C8B-B14F-4D97-AF65-F5344CB8AC3E}">
        <p14:creationId xmlns:p14="http://schemas.microsoft.com/office/powerpoint/2010/main" val="1454920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Blue Cover Slide, Graphic">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5338956-4D4C-BE49-89B3-51444DBFFA45}"/>
              </a:ext>
            </a:extLst>
          </p:cNvPr>
          <p:cNvSpPr>
            <a:spLocks noGrp="1"/>
          </p:cNvSpPr>
          <p:nvPr>
            <p:ph type="ctrTitle" hasCustomPrompt="1"/>
          </p:nvPr>
        </p:nvSpPr>
        <p:spPr bwMode="white">
          <a:xfrm>
            <a:off x="394447" y="230523"/>
            <a:ext cx="11482207" cy="415498"/>
          </a:xfrm>
        </p:spPr>
        <p:txBody>
          <a:bodyPr wrap="square" anchor="b">
            <a:spAutoFit/>
          </a:bodyPr>
          <a:lstStyle>
            <a:lvl1pPr algn="l">
              <a:defRPr sz="3000" b="1">
                <a:solidFill>
                  <a:schemeClr val="tx2"/>
                </a:solidFill>
              </a:defRPr>
            </a:lvl1pPr>
          </a:lstStyle>
          <a:p>
            <a:pPr lvl="0"/>
            <a:r>
              <a:rPr lang="en-US" dirty="0"/>
              <a:t>Presentation Title Goes Here</a:t>
            </a:r>
          </a:p>
        </p:txBody>
      </p:sp>
      <p:sp>
        <p:nvSpPr>
          <p:cNvPr id="10" name="Footer Placeholder 10">
            <a:extLst>
              <a:ext uri="{FF2B5EF4-FFF2-40B4-BE49-F238E27FC236}">
                <a16:creationId xmlns:a16="http://schemas.microsoft.com/office/drawing/2014/main" id="{69CEB497-6C77-BB41-8B8D-37BDC8F7099B}"/>
              </a:ext>
            </a:extLst>
          </p:cNvPr>
          <p:cNvSpPr>
            <a:spLocks noGrp="1"/>
          </p:cNvSpPr>
          <p:nvPr>
            <p:ph type="ftr" sz="quarter" idx="11"/>
          </p:nvPr>
        </p:nvSpPr>
        <p:spPr bwMode="white">
          <a:xfrm>
            <a:off x="894203" y="6447491"/>
            <a:ext cx="3630706" cy="153888"/>
          </a:xfrm>
          <a:prstGeom prst="rect">
            <a:avLst/>
          </a:prstGeom>
        </p:spPr>
        <p:txBody>
          <a:bodyPr wrap="square">
            <a:spAutoFit/>
          </a:bodyPr>
          <a:lstStyle>
            <a:lvl1pPr algn="l">
              <a:defRPr sz="1000">
                <a:solidFill>
                  <a:schemeClr val="bg1">
                    <a:lumMod val="50000"/>
                  </a:schemeClr>
                </a:solidFill>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r>
              <a:rPr lang="en-US" dirty="0"/>
              <a:t>© 2020 Cognizant</a:t>
            </a:r>
          </a:p>
        </p:txBody>
      </p:sp>
      <p:pic>
        <p:nvPicPr>
          <p:cNvPr id="8" name="Picture 7">
            <a:extLst>
              <a:ext uri="{FF2B5EF4-FFF2-40B4-BE49-F238E27FC236}">
                <a16:creationId xmlns:a16="http://schemas.microsoft.com/office/drawing/2014/main" id="{024297E4-6392-5041-B1B3-D9B43F0EFB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8382" y="6398698"/>
            <a:ext cx="1518343" cy="251474"/>
          </a:xfrm>
          <a:prstGeom prst="rect">
            <a:avLst/>
          </a:prstGeom>
        </p:spPr>
      </p:pic>
      <p:pic>
        <p:nvPicPr>
          <p:cNvPr id="9" name="Picture 8">
            <a:extLst>
              <a:ext uri="{FF2B5EF4-FFF2-40B4-BE49-F238E27FC236}">
                <a16:creationId xmlns:a16="http://schemas.microsoft.com/office/drawing/2014/main" id="{405FAF1A-E81A-9D44-809B-933AEA0E175E}"/>
              </a:ext>
            </a:extLst>
          </p:cNvPr>
          <p:cNvPicPr>
            <a:picLocks noChangeAspect="1"/>
          </p:cNvPicPr>
          <p:nvPr userDrawn="1"/>
        </p:nvPicPr>
        <p:blipFill>
          <a:blip r:embed="rId3"/>
          <a:stretch>
            <a:fillRect/>
          </a:stretch>
        </p:blipFill>
        <p:spPr bwMode="black">
          <a:xfrm>
            <a:off x="10345000" y="6378820"/>
            <a:ext cx="1531654" cy="328724"/>
          </a:xfrm>
          <a:prstGeom prst="rect">
            <a:avLst/>
          </a:prstGeom>
        </p:spPr>
      </p:pic>
    </p:spTree>
    <p:extLst>
      <p:ext uri="{BB962C8B-B14F-4D97-AF65-F5344CB8AC3E}">
        <p14:creationId xmlns:p14="http://schemas.microsoft.com/office/powerpoint/2010/main" val="28030586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a:xfrm>
            <a:off x="505369" y="119327"/>
            <a:ext cx="11180064" cy="1060704"/>
          </a:xfrm>
        </p:spPr>
        <p:txBody>
          <a:bodyPr/>
          <a:lstStyle/>
          <a:p>
            <a:r>
              <a:rPr lang="en-US"/>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r>
              <a:rPr lang="en-US" dirty="0"/>
              <a:t>© 2020 Cognizant</a:t>
            </a:r>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396264" y="6490037"/>
            <a:ext cx="1704217" cy="365760"/>
          </a:xfrm>
          <a:prstGeom prst="rect">
            <a:avLst/>
          </a:prstGeom>
        </p:spPr>
      </p:pic>
    </p:spTree>
    <p:extLst>
      <p:ext uri="{BB962C8B-B14F-4D97-AF65-F5344CB8AC3E}">
        <p14:creationId xmlns:p14="http://schemas.microsoft.com/office/powerpoint/2010/main" val="1561444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Header and Text">
    <p:spTree>
      <p:nvGrpSpPr>
        <p:cNvPr id="1" name=""/>
        <p:cNvGrpSpPr/>
        <p:nvPr/>
      </p:nvGrpSpPr>
      <p:grpSpPr>
        <a:xfrm>
          <a:off x="0" y="0"/>
          <a:ext cx="0" cy="0"/>
          <a:chOff x="0" y="0"/>
          <a:chExt cx="0" cy="0"/>
        </a:xfrm>
      </p:grpSpPr>
      <p:sp>
        <p:nvSpPr>
          <p:cNvPr id="2" name="Title 1"/>
          <p:cNvSpPr>
            <a:spLocks noGrp="1"/>
          </p:cNvSpPr>
          <p:nvPr>
            <p:ph type="title"/>
          </p:nvPr>
        </p:nvSpPr>
        <p:spPr>
          <a:xfrm>
            <a:off x="419811" y="176701"/>
            <a:ext cx="9868728" cy="576737"/>
          </a:xfrm>
        </p:spPr>
        <p:txBody>
          <a:bodyPr anchor="ctr">
            <a:normAutofit/>
          </a:bodyPr>
          <a:lstStyle/>
          <a:p>
            <a:r>
              <a:rPr lang="en-US" dirty="0"/>
              <a:t>Click to edit Master title style</a:t>
            </a:r>
          </a:p>
        </p:txBody>
      </p:sp>
      <p:sp>
        <p:nvSpPr>
          <p:cNvPr id="5" name="Text Placeholder 4"/>
          <p:cNvSpPr>
            <a:spLocks noGrp="1"/>
          </p:cNvSpPr>
          <p:nvPr>
            <p:ph type="body" sz="quarter" idx="13"/>
          </p:nvPr>
        </p:nvSpPr>
        <p:spPr>
          <a:xfrm>
            <a:off x="419811" y="1325972"/>
            <a:ext cx="11281123" cy="4374089"/>
          </a:xfrm>
          <a:prstGeom prst="rect">
            <a:avLst/>
          </a:prstGeom>
        </p:spPr>
        <p:txBody>
          <a:bodyPr vert="horz">
            <a:normAutofit/>
          </a:bodyPr>
          <a:lstStyle>
            <a:lvl1pPr marL="0" indent="0">
              <a:buNone/>
              <a:defRPr sz="3200">
                <a:solidFill>
                  <a:srgbClr val="141414"/>
                </a:solidFill>
                <a:latin typeface="Calibri" panose="020F0502020204030204" pitchFamily="34" charset="0"/>
                <a:cs typeface="Calibri" panose="020F0502020204030204" pitchFamily="34" charset="0"/>
              </a:defRPr>
            </a:lvl1pPr>
            <a:lvl2pPr marL="304792" indent="-302676">
              <a:buClr>
                <a:schemeClr val="accent2"/>
              </a:buClr>
              <a:buFont typeface="Arial"/>
              <a:buChar char="•"/>
              <a:defRPr sz="3200">
                <a:solidFill>
                  <a:srgbClr val="141414"/>
                </a:solidFill>
                <a:latin typeface="Calibri" panose="020F0502020204030204" pitchFamily="34" charset="0"/>
                <a:cs typeface="Calibri" panose="020F0502020204030204" pitchFamily="34" charset="0"/>
              </a:defRPr>
            </a:lvl2pPr>
            <a:lvl3pPr marL="383108" indent="-222245">
              <a:buClr>
                <a:schemeClr val="accent2"/>
              </a:buClr>
              <a:buFont typeface="Arial"/>
              <a:buChar char="•"/>
              <a:defRPr sz="2667">
                <a:solidFill>
                  <a:srgbClr val="141414"/>
                </a:solidFill>
                <a:latin typeface="Calibri" panose="020F0502020204030204" pitchFamily="34" charset="0"/>
                <a:cs typeface="Calibri" panose="020F0502020204030204" pitchFamily="34" charset="0"/>
              </a:defRPr>
            </a:lvl3pPr>
            <a:lvl4pPr marL="524920" indent="-234945">
              <a:buClr>
                <a:schemeClr val="accent2"/>
              </a:buClr>
              <a:buFont typeface="Arial"/>
              <a:buChar char="•"/>
              <a:defRPr sz="2400">
                <a:solidFill>
                  <a:srgbClr val="141414"/>
                </a:solidFill>
                <a:latin typeface="Calibri" panose="020F0502020204030204" pitchFamily="34" charset="0"/>
                <a:cs typeface="Calibri" panose="020F0502020204030204" pitchFamily="34" charset="0"/>
              </a:defRPr>
            </a:lvl4pPr>
            <a:lvl5pPr marL="683667" indent="-234945">
              <a:buClr>
                <a:schemeClr val="accent2"/>
              </a:buClr>
              <a:buFont typeface="Arial"/>
              <a:buChar char="•"/>
              <a:defRPr sz="2400">
                <a:solidFill>
                  <a:srgbClr val="141414"/>
                </a:solidFill>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11530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 Header, Picture &amp; Number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E91A-A46E-4B41-88C6-F4AF075C932A}"/>
              </a:ext>
            </a:extLst>
          </p:cNvPr>
          <p:cNvSpPr>
            <a:spLocks noGrp="1"/>
          </p:cNvSpPr>
          <p:nvPr>
            <p:ph type="title"/>
          </p:nvPr>
        </p:nvSpPr>
        <p:spPr>
          <a:xfrm>
            <a:off x="512064" y="365760"/>
            <a:ext cx="11180064" cy="106070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D40D7502-C6C7-49CE-8A81-C3BD1B453749}"/>
              </a:ext>
            </a:extLst>
          </p:cNvPr>
          <p:cNvSpPr>
            <a:spLocks noGrp="1"/>
          </p:cNvSpPr>
          <p:nvPr>
            <p:ph sz="half" idx="1"/>
          </p:nvPr>
        </p:nvSpPr>
        <p:spPr>
          <a:xfrm>
            <a:off x="6209792" y="1682496"/>
            <a:ext cx="5482336" cy="4425696"/>
          </a:xfrm>
        </p:spPr>
        <p:txBody>
          <a:bodyPr/>
          <a:lstStyle>
            <a:lvl1pPr marL="304792" indent="-304792">
              <a:buFont typeface="+mj-lt"/>
              <a:buAutoNum type="arabicPeriod"/>
              <a:defRPr/>
            </a:lvl1pPr>
            <a:lvl2pPr marL="0" indent="0">
              <a:buNone/>
              <a:defRPr sz="1867">
                <a:solidFill>
                  <a:schemeClr val="tx2"/>
                </a:solidFill>
              </a:defRPr>
            </a:lvl2pPr>
            <a:lvl3pPr marL="304792" indent="-304792">
              <a:buClrTx/>
              <a:buSzPct val="125000"/>
              <a:buFont typeface="Arial" panose="020B0604020202020204" pitchFamily="34" charset="0"/>
              <a:buChar char="•"/>
              <a:defRPr sz="1867"/>
            </a:lvl3pPr>
            <a:lvl4pPr marL="609585" indent="-304792">
              <a:buClrTx/>
              <a:buSzPct val="90000"/>
              <a:buFont typeface="Arial" panose="020B0604020202020204" pitchFamily="34" charset="0"/>
              <a:buChar char="–"/>
              <a:defRPr sz="1867"/>
            </a:lvl4pPr>
            <a:lvl5pPr marL="914377" indent="-304792">
              <a:buClrTx/>
              <a:buSzPct val="90000"/>
              <a:buFont typeface="Courier New" panose="02070309020205020404" pitchFamily="49" charset="0"/>
              <a:buChar char="o"/>
              <a:defRPr sz="1867"/>
            </a:lvl5pPr>
            <a:lvl6pPr marL="914377" indent="-304792">
              <a:buClrTx/>
              <a:buSzPct val="90000"/>
              <a:buFont typeface="Courier New" panose="02070309020205020404" pitchFamily="49" charset="0"/>
              <a:buChar char="o"/>
              <a:defRPr sz="1867"/>
            </a:lvl6pPr>
            <a:lvl7pPr marL="914377" indent="-304792">
              <a:buClrTx/>
              <a:buFont typeface="Courier New" panose="02070309020205020404" pitchFamily="49" charset="0"/>
              <a:buChar char="o"/>
              <a:defRPr sz="1867"/>
            </a:lvl7pPr>
            <a:lvl8pPr marL="914377" indent="-304792">
              <a:buClrTx/>
              <a:buFont typeface="Courier New" panose="02070309020205020404" pitchFamily="49" charset="0"/>
              <a:buChar char="o"/>
              <a:defRPr sz="1867"/>
            </a:lvl8pPr>
            <a:lvl9pPr marL="914377" indent="-304792">
              <a:buClrTx/>
              <a:buFont typeface="Courier New" panose="02070309020205020404" pitchFamily="49" charset="0"/>
              <a:buChar char="o"/>
              <a:defRPr sz="18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6B50EE-F85F-414C-BE60-AD14E1007491}"/>
              </a:ext>
            </a:extLst>
          </p:cNvPr>
          <p:cNvSpPr>
            <a:spLocks noGrp="1"/>
          </p:cNvSpPr>
          <p:nvPr>
            <p:ph type="dt" sz="half" idx="10"/>
          </p:nvPr>
        </p:nvSpPr>
        <p:spPr/>
        <p:txBody>
          <a:bodyPr/>
          <a:lstStyle/>
          <a:p>
            <a:fld id="{8DCE2D2E-26AF-438E-AA9E-5F6489B0EE06}" type="datetimeFigureOut">
              <a:rPr lang="en-US" smtClean="0"/>
              <a:t>12/16/20</a:t>
            </a:fld>
            <a:endParaRPr lang="en-US"/>
          </a:p>
        </p:txBody>
      </p:sp>
      <p:cxnSp>
        <p:nvCxnSpPr>
          <p:cNvPr id="10" name="Straight Connector 9">
            <a:extLst>
              <a:ext uri="{FF2B5EF4-FFF2-40B4-BE49-F238E27FC236}">
                <a16:creationId xmlns:a16="http://schemas.microsoft.com/office/drawing/2014/main" id="{AE871DB6-0162-4A88-A1DE-BA2AD504F4FC}"/>
              </a:ext>
            </a:extLst>
          </p:cNvPr>
          <p:cNvCxnSpPr>
            <a:cxnSpLocks/>
          </p:cNvCxnSpPr>
          <p:nvPr/>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Picture Placeholder 7">
            <a:extLst>
              <a:ext uri="{FF2B5EF4-FFF2-40B4-BE49-F238E27FC236}">
                <a16:creationId xmlns:a16="http://schemas.microsoft.com/office/drawing/2014/main" id="{B791A77E-A9F3-439D-B41C-153F4D9DA613}"/>
              </a:ext>
            </a:extLst>
          </p:cNvPr>
          <p:cNvSpPr>
            <a:spLocks noGrp="1"/>
          </p:cNvSpPr>
          <p:nvPr>
            <p:ph type="pic" sz="quarter" idx="17"/>
          </p:nvPr>
        </p:nvSpPr>
        <p:spPr>
          <a:xfrm>
            <a:off x="1" y="1682496"/>
            <a:ext cx="5998464" cy="4425696"/>
          </a:xfrm>
          <a:prstGeom prst="rect">
            <a:avLst/>
          </a:prstGeom>
        </p:spPr>
        <p:txBody>
          <a:bodyPr anchor="ctr">
            <a:normAutofit/>
          </a:bodyPr>
          <a:lstStyle>
            <a:lvl1pPr marL="0" indent="0" algn="ctr">
              <a:buNone/>
              <a:defRPr>
                <a:solidFill>
                  <a:schemeClr val="tx2"/>
                </a:solidFill>
              </a:defRPr>
            </a:lvl1pPr>
          </a:lstStyle>
          <a:p>
            <a:r>
              <a:rPr lang="en-US"/>
              <a:t>Click icon to add picture</a:t>
            </a:r>
            <a:endParaRPr lang="en-US" dirty="0"/>
          </a:p>
        </p:txBody>
      </p:sp>
      <p:pic>
        <p:nvPicPr>
          <p:cNvPr id="12" name="Picture 11">
            <a:extLst>
              <a:ext uri="{FF2B5EF4-FFF2-40B4-BE49-F238E27FC236}">
                <a16:creationId xmlns:a16="http://schemas.microsoft.com/office/drawing/2014/main" id="{93101BBA-D0AC-40A0-823F-9602CC060283}"/>
              </a:ext>
            </a:extLst>
          </p:cNvPr>
          <p:cNvPicPr>
            <a:picLocks noChangeAspect="1"/>
          </p:cNvPicPr>
          <p:nvPr/>
        </p:nvPicPr>
        <p:blipFill>
          <a:blip r:embed="rId2"/>
          <a:stretch>
            <a:fillRect/>
          </a:stretch>
        </p:blipFill>
        <p:spPr bwMode="black">
          <a:xfrm>
            <a:off x="9981217" y="6373368"/>
            <a:ext cx="1704217" cy="365760"/>
          </a:xfrm>
          <a:prstGeom prst="rect">
            <a:avLst/>
          </a:prstGeom>
        </p:spPr>
      </p:pic>
      <p:cxnSp>
        <p:nvCxnSpPr>
          <p:cNvPr id="9" name="Straight Connector 8">
            <a:extLst>
              <a:ext uri="{FF2B5EF4-FFF2-40B4-BE49-F238E27FC236}">
                <a16:creationId xmlns:a16="http://schemas.microsoft.com/office/drawing/2014/main" id="{AE871DB6-0162-4A88-A1DE-BA2AD504F4FC}"/>
              </a:ext>
            </a:extLst>
          </p:cNvPr>
          <p:cNvCxnSpPr>
            <a:cxnSpLocks/>
          </p:cNvCxnSpPr>
          <p:nvPr/>
        </p:nvCxnSpPr>
        <p:spPr>
          <a:xfrm>
            <a:off x="506567" y="6254496"/>
            <a:ext cx="11178867"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3101BBA-D0AC-40A0-823F-9602CC060283}"/>
              </a:ext>
            </a:extLst>
          </p:cNvPr>
          <p:cNvPicPr>
            <a:picLocks noChangeAspect="1"/>
          </p:cNvPicPr>
          <p:nvPr/>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7523683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Header &amp; 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9AFEE-79A3-4996-B06D-D9A66A9C5048}"/>
              </a:ext>
            </a:extLst>
          </p:cNvPr>
          <p:cNvSpPr>
            <a:spLocks noGrp="1"/>
          </p:cNvSpPr>
          <p:nvPr>
            <p:ph type="title"/>
          </p:nvPr>
        </p:nvSpPr>
        <p:spPr/>
        <p:txBody>
          <a:body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3B1582F7-096C-4E61-A430-37DE800FD8E9}"/>
              </a:ext>
            </a:extLst>
          </p:cNvPr>
          <p:cNvSpPr>
            <a:spLocks noGrp="1"/>
          </p:cNvSpPr>
          <p:nvPr>
            <p:ph type="ftr" sz="quarter" idx="11"/>
          </p:nvPr>
        </p:nvSpPr>
        <p:spPr/>
        <p:txBody>
          <a:bodyPr/>
          <a:lstStyle>
            <a:lvl1pPr algn="r">
              <a:defRPr/>
            </a:lvl1pPr>
          </a:lstStyle>
          <a:p>
            <a:r>
              <a:rPr lang="en-US"/>
              <a:t>© 2019 Cognizant</a:t>
            </a:r>
            <a:endParaRPr lang="en-US" dirty="0"/>
          </a:p>
        </p:txBody>
      </p:sp>
      <p:sp>
        <p:nvSpPr>
          <p:cNvPr id="10" name="Slide Number Placeholder 9">
            <a:extLst>
              <a:ext uri="{FF2B5EF4-FFF2-40B4-BE49-F238E27FC236}">
                <a16:creationId xmlns:a16="http://schemas.microsoft.com/office/drawing/2014/main" id="{6DECEAA4-0F33-4B6D-A269-0A7754EC7763}"/>
              </a:ext>
            </a:extLst>
          </p:cNvPr>
          <p:cNvSpPr>
            <a:spLocks noGrp="1"/>
          </p:cNvSpPr>
          <p:nvPr>
            <p:ph type="sldNum" sz="quarter" idx="12"/>
          </p:nvPr>
        </p:nvSpPr>
        <p:spPr/>
        <p:txBody>
          <a:bodyPr/>
          <a:lstStyle/>
          <a:p>
            <a:fld id="{2EFEF571-C9B4-4D92-A7F7-315B894862A8}" type="slidenum">
              <a:rPr lang="en-US" smtClean="0"/>
              <a:pPr/>
              <a:t>‹#›</a:t>
            </a:fld>
            <a:endParaRPr lang="en-US" dirty="0"/>
          </a:p>
        </p:txBody>
      </p:sp>
      <p:pic>
        <p:nvPicPr>
          <p:cNvPr id="14" name="Picture 13">
            <a:extLst>
              <a:ext uri="{FF2B5EF4-FFF2-40B4-BE49-F238E27FC236}">
                <a16:creationId xmlns:a16="http://schemas.microsoft.com/office/drawing/2014/main" id="{DB0FBDCD-BEEF-402D-8FD6-B67C618D658B}"/>
              </a:ext>
            </a:extLst>
          </p:cNvPr>
          <p:cNvPicPr>
            <a:picLocks noChangeAspect="1"/>
          </p:cNvPicPr>
          <p:nvPr userDrawn="1"/>
        </p:nvPicPr>
        <p:blipFill>
          <a:blip r:embed="rId2"/>
          <a:stretch>
            <a:fillRect/>
          </a:stretch>
        </p:blipFill>
        <p:spPr bwMode="black">
          <a:xfrm>
            <a:off x="9981217" y="6373368"/>
            <a:ext cx="1704217" cy="365760"/>
          </a:xfrm>
          <a:prstGeom prst="rect">
            <a:avLst/>
          </a:prstGeom>
        </p:spPr>
      </p:pic>
    </p:spTree>
    <p:extLst>
      <p:ext uri="{BB962C8B-B14F-4D97-AF65-F5344CB8AC3E}">
        <p14:creationId xmlns:p14="http://schemas.microsoft.com/office/powerpoint/2010/main" val="37907840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ue Gradient Sing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8B3D69-F8A0-AC46-95E9-28C9598D74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5" name="Title 1">
            <a:extLst>
              <a:ext uri="{FF2B5EF4-FFF2-40B4-BE49-F238E27FC236}">
                <a16:creationId xmlns:a16="http://schemas.microsoft.com/office/drawing/2014/main" id="{8C9A73B0-41F0-3E40-BF14-EF98B7C21B95}"/>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6" name="Straight Connector 15">
            <a:extLst>
              <a:ext uri="{FF2B5EF4-FFF2-40B4-BE49-F238E27FC236}">
                <a16:creationId xmlns:a16="http://schemas.microsoft.com/office/drawing/2014/main" id="{87F69DE6-F71B-D441-B24C-6419119B82AF}"/>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7" name="Text Placeholder 6">
            <a:extLst>
              <a:ext uri="{FF2B5EF4-FFF2-40B4-BE49-F238E27FC236}">
                <a16:creationId xmlns:a16="http://schemas.microsoft.com/office/drawing/2014/main" id="{1A4128D7-098B-8241-92AE-59B6A868927D}"/>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8" name="Text Placeholder 20">
            <a:extLst>
              <a:ext uri="{FF2B5EF4-FFF2-40B4-BE49-F238E27FC236}">
                <a16:creationId xmlns:a16="http://schemas.microsoft.com/office/drawing/2014/main" id="{7D1D9E52-6107-5745-AA3C-C0D5178E14A6}"/>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9" name="Footer Placeholder 8">
            <a:extLst>
              <a:ext uri="{FF2B5EF4-FFF2-40B4-BE49-F238E27FC236}">
                <a16:creationId xmlns:a16="http://schemas.microsoft.com/office/drawing/2014/main" id="{9E44F99F-797E-744C-A7A6-9DCFEF3F8DD3}"/>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endParaRPr lang="en-US" dirty="0"/>
          </a:p>
        </p:txBody>
      </p:sp>
    </p:spTree>
    <p:extLst>
      <p:ext uri="{BB962C8B-B14F-4D97-AF65-F5344CB8AC3E}">
        <p14:creationId xmlns:p14="http://schemas.microsoft.com/office/powerpoint/2010/main" val="1322912986"/>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ue Gradient Double Line Tit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355E128-3976-D54B-8CB4-188AFAC60306}"/>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7" name="Straight Connector 16">
            <a:extLst>
              <a:ext uri="{FF2B5EF4-FFF2-40B4-BE49-F238E27FC236}">
                <a16:creationId xmlns:a16="http://schemas.microsoft.com/office/drawing/2014/main" id="{0B09602A-3D3C-C044-8D3B-591771500E32}"/>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7EFC0216-CC29-8049-971C-0588BD188ED6}"/>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9" name="Text Placeholder 20">
            <a:extLst>
              <a:ext uri="{FF2B5EF4-FFF2-40B4-BE49-F238E27FC236}">
                <a16:creationId xmlns:a16="http://schemas.microsoft.com/office/drawing/2014/main" id="{BB16F16B-768F-984C-A591-9BB9760A963B}"/>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pic>
        <p:nvPicPr>
          <p:cNvPr id="20" name="Picture 19">
            <a:extLst>
              <a:ext uri="{FF2B5EF4-FFF2-40B4-BE49-F238E27FC236}">
                <a16:creationId xmlns:a16="http://schemas.microsoft.com/office/drawing/2014/main" id="{41D0A58E-F413-134E-B7FA-239403A952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8" name="Footer Placeholder 8">
            <a:extLst>
              <a:ext uri="{FF2B5EF4-FFF2-40B4-BE49-F238E27FC236}">
                <a16:creationId xmlns:a16="http://schemas.microsoft.com/office/drawing/2014/main" id="{81672A8D-4DB7-8348-A169-64D8EC326CDA}"/>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endParaRPr lang="en-US" dirty="0"/>
          </a:p>
        </p:txBody>
      </p:sp>
    </p:spTree>
    <p:extLst>
      <p:ext uri="{BB962C8B-B14F-4D97-AF65-F5344CB8AC3E}">
        <p14:creationId xmlns:p14="http://schemas.microsoft.com/office/powerpoint/2010/main" val="3174289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61"/>
            <a:ext cx="12192000" cy="6861724"/>
          </a:xfrm>
          <a:prstGeom prst="rect">
            <a:avLst/>
          </a:prstGeom>
        </p:spPr>
      </p:pic>
      <p:sp>
        <p:nvSpPr>
          <p:cNvPr id="29" name="Rectangle 28">
            <a:extLst>
              <a:ext uri="{FF2B5EF4-FFF2-40B4-BE49-F238E27FC236}">
                <a16:creationId xmlns:a16="http://schemas.microsoft.com/office/drawing/2014/main" id="{C96E9237-80A4-8D4D-AF8F-78866C6D2C05}"/>
              </a:ext>
            </a:extLst>
          </p:cNvPr>
          <p:cNvSpPr/>
          <p:nvPr userDrawn="1"/>
        </p:nvSpPr>
        <p:spPr>
          <a:xfrm>
            <a:off x="0" y="0"/>
            <a:ext cx="12192000" cy="68580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7" name="Picture 26">
            <a:extLst>
              <a:ext uri="{FF2B5EF4-FFF2-40B4-BE49-F238E27FC236}">
                <a16:creationId xmlns:a16="http://schemas.microsoft.com/office/drawing/2014/main" id="{3E72939B-E866-3F48-956F-028BC0570F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0" name="Title 1">
            <a:extLst>
              <a:ext uri="{FF2B5EF4-FFF2-40B4-BE49-F238E27FC236}">
                <a16:creationId xmlns:a16="http://schemas.microsoft.com/office/drawing/2014/main" id="{62C1B911-F437-1644-81AF-E4F0D63347D5}"/>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2" name="Straight Connector 11">
            <a:extLst>
              <a:ext uri="{FF2B5EF4-FFF2-40B4-BE49-F238E27FC236}">
                <a16:creationId xmlns:a16="http://schemas.microsoft.com/office/drawing/2014/main" id="{36779121-E465-634B-B2F7-19C558723B11}"/>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B6882BFA-92D1-754C-8A6B-468712FCC892}"/>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E25F6749-10D1-E840-B58E-0BD71C6C4BD7}"/>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9E90ED61-02F0-014B-ABEE-2397CF3B968C}"/>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38280160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ue Graphic Single Line Title">
    <p:spTree>
      <p:nvGrpSpPr>
        <p:cNvPr id="1" name=""/>
        <p:cNvGrpSpPr/>
        <p:nvPr/>
      </p:nvGrpSpPr>
      <p:grpSpPr>
        <a:xfrm>
          <a:off x="0" y="0"/>
          <a:ext cx="0" cy="0"/>
          <a:chOff x="0" y="0"/>
          <a:chExt cx="0" cy="0"/>
        </a:xfrm>
      </p:grpSpPr>
      <p:pic>
        <p:nvPicPr>
          <p:cNvPr id="1026" name="Picture 2" descr="Hotels in Wichita, KS | Wichita Marriott"/>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userDrawn="1"/>
        </p:nvSpPr>
        <p:spPr>
          <a:xfrm>
            <a:off x="0" y="0"/>
            <a:ext cx="3810000" cy="6858000"/>
          </a:xfrm>
          <a:prstGeom prst="rect">
            <a:avLst/>
          </a:prstGeom>
          <a:solidFill>
            <a:srgbClr val="000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userDrawn="1"/>
        </p:nvSpPr>
        <p:spPr>
          <a:xfrm rot="16200000">
            <a:off x="4794860" y="-2676425"/>
            <a:ext cx="2602281" cy="12192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a:extLst>
              <a:ext uri="{FF2B5EF4-FFF2-40B4-BE49-F238E27FC236}">
                <a16:creationId xmlns:a16="http://schemas.microsoft.com/office/drawing/2014/main" id="{C6865CC2-EE1E-B44E-B46B-DD0F56CB7AB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20461" y="241760"/>
            <a:ext cx="2465589" cy="524594"/>
          </a:xfrm>
          <a:prstGeom prst="rect">
            <a:avLst/>
          </a:prstGeom>
        </p:spPr>
      </p:pic>
      <p:sp>
        <p:nvSpPr>
          <p:cNvPr id="10" name="Title 1">
            <a:extLst>
              <a:ext uri="{FF2B5EF4-FFF2-40B4-BE49-F238E27FC236}">
                <a16:creationId xmlns:a16="http://schemas.microsoft.com/office/drawing/2014/main" id="{331B7D22-96C5-D744-AB8D-7183965D3C96}"/>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2" name="Straight Connector 11">
            <a:extLst>
              <a:ext uri="{FF2B5EF4-FFF2-40B4-BE49-F238E27FC236}">
                <a16:creationId xmlns:a16="http://schemas.microsoft.com/office/drawing/2014/main" id="{EB22C6B8-2F6B-8947-A2A3-ED9E370F7326}"/>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9BC14C20-C069-724B-A635-DC1F5CCF8035}"/>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939A0796-1F5C-6743-A1D0-11A18609B23E}"/>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0B9CC9C9-D971-3041-A81C-BA9E6B2248B4}"/>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endParaRPr lang="en-US" dirty="0"/>
          </a:p>
        </p:txBody>
      </p:sp>
    </p:spTree>
    <p:extLst>
      <p:ext uri="{BB962C8B-B14F-4D97-AF65-F5344CB8AC3E}">
        <p14:creationId xmlns:p14="http://schemas.microsoft.com/office/powerpoint/2010/main" val="35129595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ue Graphic Double Line Title">
    <p:spTree>
      <p:nvGrpSpPr>
        <p:cNvPr id="1" name=""/>
        <p:cNvGrpSpPr/>
        <p:nvPr/>
      </p:nvGrpSpPr>
      <p:grpSpPr>
        <a:xfrm>
          <a:off x="0" y="0"/>
          <a:ext cx="0" cy="0"/>
          <a:chOff x="0" y="0"/>
          <a:chExt cx="0" cy="0"/>
        </a:xfrm>
      </p:grpSpPr>
      <p:pic>
        <p:nvPicPr>
          <p:cNvPr id="11" name="Picture 10" descr="A picture containing animal&#10;&#10;Description automatically generated">
            <a:extLst>
              <a:ext uri="{FF2B5EF4-FFF2-40B4-BE49-F238E27FC236}">
                <a16:creationId xmlns:a16="http://schemas.microsoft.com/office/drawing/2014/main" id="{760CAE04-42F6-C14D-AB3C-36D5B9FC9F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61"/>
            <a:ext cx="12192000" cy="6861724"/>
          </a:xfrm>
          <a:prstGeom prst="rect">
            <a:avLst/>
          </a:prstGeom>
        </p:spPr>
      </p:pic>
      <p:sp>
        <p:nvSpPr>
          <p:cNvPr id="29" name="Rectangle 28">
            <a:extLst>
              <a:ext uri="{FF2B5EF4-FFF2-40B4-BE49-F238E27FC236}">
                <a16:creationId xmlns:a16="http://schemas.microsoft.com/office/drawing/2014/main" id="{C96E9237-80A4-8D4D-AF8F-78866C6D2C05}"/>
              </a:ext>
            </a:extLst>
          </p:cNvPr>
          <p:cNvSpPr/>
          <p:nvPr userDrawn="1"/>
        </p:nvSpPr>
        <p:spPr>
          <a:xfrm>
            <a:off x="0" y="0"/>
            <a:ext cx="12192000" cy="6858000"/>
          </a:xfrm>
          <a:prstGeom prst="rect">
            <a:avLst/>
          </a:prstGeom>
          <a:gradFill>
            <a:gsLst>
              <a:gs pos="59000">
                <a:schemeClr val="accent1">
                  <a:alpha val="96000"/>
                </a:schemeClr>
              </a:gs>
              <a:gs pos="25000">
                <a:schemeClr val="accent3">
                  <a:alpha val="0"/>
                </a:scheme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7" name="Picture 26">
            <a:extLst>
              <a:ext uri="{FF2B5EF4-FFF2-40B4-BE49-F238E27FC236}">
                <a16:creationId xmlns:a16="http://schemas.microsoft.com/office/drawing/2014/main" id="{3E72939B-E866-3F48-956F-028BC0570F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0" name="Title 1">
            <a:extLst>
              <a:ext uri="{FF2B5EF4-FFF2-40B4-BE49-F238E27FC236}">
                <a16:creationId xmlns:a16="http://schemas.microsoft.com/office/drawing/2014/main" id="{62C1B911-F437-1644-81AF-E4F0D63347D5}"/>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2" name="Straight Connector 11">
            <a:extLst>
              <a:ext uri="{FF2B5EF4-FFF2-40B4-BE49-F238E27FC236}">
                <a16:creationId xmlns:a16="http://schemas.microsoft.com/office/drawing/2014/main" id="{36779121-E465-634B-B2F7-19C558723B11}"/>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B6882BFA-92D1-754C-8A6B-468712FCC892}"/>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4" name="Text Placeholder 20">
            <a:extLst>
              <a:ext uri="{FF2B5EF4-FFF2-40B4-BE49-F238E27FC236}">
                <a16:creationId xmlns:a16="http://schemas.microsoft.com/office/drawing/2014/main" id="{E25F6749-10D1-E840-B58E-0BD71C6C4BD7}"/>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5" name="Footer Placeholder 8">
            <a:extLst>
              <a:ext uri="{FF2B5EF4-FFF2-40B4-BE49-F238E27FC236}">
                <a16:creationId xmlns:a16="http://schemas.microsoft.com/office/drawing/2014/main" id="{9E90ED61-02F0-014B-ABEE-2397CF3B968C}"/>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endParaRPr lang="en-US" dirty="0"/>
          </a:p>
        </p:txBody>
      </p:sp>
    </p:spTree>
    <p:extLst>
      <p:ext uri="{BB962C8B-B14F-4D97-AF65-F5344CB8AC3E}">
        <p14:creationId xmlns:p14="http://schemas.microsoft.com/office/powerpoint/2010/main" val="16388909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Speed Graphic Sing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04F555-4B35-F044-B7D0-D32F73D755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C6865CC2-EE1E-B44E-B46B-DD0F56CB7A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4" name="Title 1">
            <a:extLst>
              <a:ext uri="{FF2B5EF4-FFF2-40B4-BE49-F238E27FC236}">
                <a16:creationId xmlns:a16="http://schemas.microsoft.com/office/drawing/2014/main" id="{FE1258A4-09D8-664D-934C-0C07D252D404}"/>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FDA0D648-BD2B-5645-81FD-088044B6FFDC}"/>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FF9AFFB6-D22A-3C4E-9092-D2D3A372AC03}"/>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23" name="Text Placeholder 20">
            <a:extLst>
              <a:ext uri="{FF2B5EF4-FFF2-40B4-BE49-F238E27FC236}">
                <a16:creationId xmlns:a16="http://schemas.microsoft.com/office/drawing/2014/main" id="{C7EEFB4D-8BD1-7A49-BC27-5F48B29E81C5}"/>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24" name="Footer Placeholder 8">
            <a:extLst>
              <a:ext uri="{FF2B5EF4-FFF2-40B4-BE49-F238E27FC236}">
                <a16:creationId xmlns:a16="http://schemas.microsoft.com/office/drawing/2014/main" id="{C7676DE8-F28E-344A-8FEC-386AE8A49C64}"/>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endParaRPr lang="en-US" dirty="0"/>
          </a:p>
        </p:txBody>
      </p:sp>
    </p:spTree>
    <p:extLst>
      <p:ext uri="{BB962C8B-B14F-4D97-AF65-F5344CB8AC3E}">
        <p14:creationId xmlns:p14="http://schemas.microsoft.com/office/powerpoint/2010/main" val="28067454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ue Speed Graphic Doub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80DC35-22AA-CB4D-B036-9AE68A672C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7" name="Picture 26">
            <a:extLst>
              <a:ext uri="{FF2B5EF4-FFF2-40B4-BE49-F238E27FC236}">
                <a16:creationId xmlns:a16="http://schemas.microsoft.com/office/drawing/2014/main" id="{3E72939B-E866-3F48-956F-028BC0570F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9" name="Title 1">
            <a:extLst>
              <a:ext uri="{FF2B5EF4-FFF2-40B4-BE49-F238E27FC236}">
                <a16:creationId xmlns:a16="http://schemas.microsoft.com/office/drawing/2014/main" id="{1A8502E8-6D49-0148-8E79-74D110828003}"/>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1" name="Straight Connector 10">
            <a:extLst>
              <a:ext uri="{FF2B5EF4-FFF2-40B4-BE49-F238E27FC236}">
                <a16:creationId xmlns:a16="http://schemas.microsoft.com/office/drawing/2014/main" id="{CC3AB9D5-63D5-C845-9EE9-47323B47D8D3}"/>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a16="http://schemas.microsoft.com/office/drawing/2014/main" id="{CF1D9D5A-91BF-5D48-B927-A5B58455E5A2}"/>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5ACADCEC-F0AC-1A4F-BF69-1862F17AB2DB}"/>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C4C956A-E6D9-D24C-87B4-60CBB21635C7}"/>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endParaRPr lang="en-US" dirty="0"/>
          </a:p>
        </p:txBody>
      </p:sp>
    </p:spTree>
    <p:extLst>
      <p:ext uri="{BB962C8B-B14F-4D97-AF65-F5344CB8AC3E}">
        <p14:creationId xmlns:p14="http://schemas.microsoft.com/office/powerpoint/2010/main" val="3578467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Single">
    <p:spTree>
      <p:nvGrpSpPr>
        <p:cNvPr id="1" name=""/>
        <p:cNvGrpSpPr/>
        <p:nvPr/>
      </p:nvGrpSpPr>
      <p:grpSpPr>
        <a:xfrm>
          <a:off x="0" y="0"/>
          <a:ext cx="0" cy="0"/>
          <a:chOff x="0" y="0"/>
          <a:chExt cx="0" cy="0"/>
        </a:xfrm>
      </p:grpSpPr>
      <p:pic>
        <p:nvPicPr>
          <p:cNvPr id="19" name="Picture 18" descr="A close up of a sign&#10;&#10;Description automatically generated">
            <a:extLst>
              <a:ext uri="{FF2B5EF4-FFF2-40B4-BE49-F238E27FC236}">
                <a16:creationId xmlns:a16="http://schemas.microsoft.com/office/drawing/2014/main" id="{729CBCB3-DFC4-6A43-9125-F8D01C1DBC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5942" y="106135"/>
            <a:ext cx="4316545" cy="1562623"/>
          </a:xfrm>
          <a:prstGeom prst="rect">
            <a:avLst/>
          </a:prstGeom>
        </p:spPr>
      </p:pic>
      <p:sp>
        <p:nvSpPr>
          <p:cNvPr id="20" name="Picture Placeholder 3">
            <a:extLst>
              <a:ext uri="{FF2B5EF4-FFF2-40B4-BE49-F238E27FC236}">
                <a16:creationId xmlns:a16="http://schemas.microsoft.com/office/drawing/2014/main" id="{DF24104C-8FB7-894E-951E-C148D518F3FB}"/>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3" name="Title 1">
            <a:extLst>
              <a:ext uri="{FF2B5EF4-FFF2-40B4-BE49-F238E27FC236}">
                <a16:creationId xmlns:a16="http://schemas.microsoft.com/office/drawing/2014/main" id="{05470BAA-EBF9-104C-B584-E602EA7C40D9}"/>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accent2"/>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2E88B880-0C43-D846-8830-8FD4A742FB42}"/>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8691E4B0-6503-2048-9FDD-2EABA64EA67C}"/>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accent2"/>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7" name="Text Placeholder 20">
            <a:extLst>
              <a:ext uri="{FF2B5EF4-FFF2-40B4-BE49-F238E27FC236}">
                <a16:creationId xmlns:a16="http://schemas.microsoft.com/office/drawing/2014/main" id="{D30C681C-64D6-E149-9987-42CE9688ABC2}"/>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8" name="Footer Placeholder 8">
            <a:extLst>
              <a:ext uri="{FF2B5EF4-FFF2-40B4-BE49-F238E27FC236}">
                <a16:creationId xmlns:a16="http://schemas.microsoft.com/office/drawing/2014/main" id="{ECF9ED1D-DD1B-3C44-B499-54A9BDCDF3C8}"/>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accent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endParaRPr lang="en-US" dirty="0"/>
          </a:p>
        </p:txBody>
      </p:sp>
    </p:spTree>
    <p:extLst>
      <p:ext uri="{BB962C8B-B14F-4D97-AF65-F5344CB8AC3E}">
        <p14:creationId xmlns:p14="http://schemas.microsoft.com/office/powerpoint/2010/main" val="26259580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Double Lin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1BCDCE1-35CA-004E-8A2B-18D80E76E3AE}"/>
              </a:ext>
            </a:extLst>
          </p:cNvPr>
          <p:cNvCxnSpPr>
            <a:cxnSpLocks/>
          </p:cNvCxnSpPr>
          <p:nvPr userDrawn="1"/>
        </p:nvCxnSpPr>
        <p:spPr>
          <a:xfrm flipV="1">
            <a:off x="4148757" y="763730"/>
            <a:ext cx="0" cy="865637"/>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4CD00A0B-19B3-AE44-9414-54B79855A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5942" y="106135"/>
            <a:ext cx="4316545" cy="1562623"/>
          </a:xfrm>
          <a:prstGeom prst="rect">
            <a:avLst/>
          </a:prstGeom>
        </p:spPr>
      </p:pic>
      <p:sp>
        <p:nvSpPr>
          <p:cNvPr id="11" name="Picture Placeholder 3">
            <a:extLst>
              <a:ext uri="{FF2B5EF4-FFF2-40B4-BE49-F238E27FC236}">
                <a16:creationId xmlns:a16="http://schemas.microsoft.com/office/drawing/2014/main" id="{2A573C84-40C4-8C40-AA0B-78E1756B2B15}"/>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2" name="Title 1">
            <a:extLst>
              <a:ext uri="{FF2B5EF4-FFF2-40B4-BE49-F238E27FC236}">
                <a16:creationId xmlns:a16="http://schemas.microsoft.com/office/drawing/2014/main" id="{700CE5C8-92DF-234A-BCE9-4D8228A620AA}"/>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accent2"/>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3" name="Straight Connector 12">
            <a:extLst>
              <a:ext uri="{FF2B5EF4-FFF2-40B4-BE49-F238E27FC236}">
                <a16:creationId xmlns:a16="http://schemas.microsoft.com/office/drawing/2014/main" id="{662BF120-174E-F14D-A8E6-DB694BF08E0D}"/>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428A13C9-C291-9B4A-83A8-715B7AC0FB45}"/>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accent2"/>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6" name="Text Placeholder 20">
            <a:extLst>
              <a:ext uri="{FF2B5EF4-FFF2-40B4-BE49-F238E27FC236}">
                <a16:creationId xmlns:a16="http://schemas.microsoft.com/office/drawing/2014/main" id="{09653D53-CFCB-F64B-AB0E-8B1239B019D7}"/>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7" name="Footer Placeholder 8">
            <a:extLst>
              <a:ext uri="{FF2B5EF4-FFF2-40B4-BE49-F238E27FC236}">
                <a16:creationId xmlns:a16="http://schemas.microsoft.com/office/drawing/2014/main" id="{6E1D5D37-263A-134E-A978-EABB8ACB44A2}"/>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accent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endParaRPr lang="en-US" dirty="0"/>
          </a:p>
        </p:txBody>
      </p:sp>
    </p:spTree>
    <p:extLst>
      <p:ext uri="{BB962C8B-B14F-4D97-AF65-F5344CB8AC3E}">
        <p14:creationId xmlns:p14="http://schemas.microsoft.com/office/powerpoint/2010/main" val="10468764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Single + Client Logo_Sing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E394311-CCC6-F94F-925A-AA4EE294BA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7277" y="510502"/>
            <a:ext cx="3499417" cy="744557"/>
          </a:xfrm>
          <a:prstGeom prst="rect">
            <a:avLst/>
          </a:prstGeom>
        </p:spPr>
      </p:pic>
      <p:sp>
        <p:nvSpPr>
          <p:cNvPr id="20" name="Picture Placeholder 3">
            <a:extLst>
              <a:ext uri="{FF2B5EF4-FFF2-40B4-BE49-F238E27FC236}">
                <a16:creationId xmlns:a16="http://schemas.microsoft.com/office/drawing/2014/main" id="{7C58A344-CE77-2840-9D7F-E36E95488277}"/>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08944D65-B84E-A049-98EE-5270F8EEF106}"/>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0" name="Straight Connector 9">
            <a:extLst>
              <a:ext uri="{FF2B5EF4-FFF2-40B4-BE49-F238E27FC236}">
                <a16:creationId xmlns:a16="http://schemas.microsoft.com/office/drawing/2014/main" id="{BF3F2592-9A69-2945-909D-AF9293BA5882}"/>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F36DBBC6-5A42-814E-A38D-B5720F6B246C}"/>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D23382F7-67E9-6D40-8247-B2FB027F3D40}"/>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6" name="Footer Placeholder 8">
            <a:extLst>
              <a:ext uri="{FF2B5EF4-FFF2-40B4-BE49-F238E27FC236}">
                <a16:creationId xmlns:a16="http://schemas.microsoft.com/office/drawing/2014/main" id="{CD2FB1B5-CBA0-AB44-9892-F8CE09330C7E}"/>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endParaRPr lang="en-US" dirty="0"/>
          </a:p>
        </p:txBody>
      </p:sp>
    </p:spTree>
    <p:extLst>
      <p:ext uri="{BB962C8B-B14F-4D97-AF65-F5344CB8AC3E}">
        <p14:creationId xmlns:p14="http://schemas.microsoft.com/office/powerpoint/2010/main" val="19297937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Double + Client Logo_Doub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A90430C-755F-CC48-B69D-C7B5FE5816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7277" y="510502"/>
            <a:ext cx="3499417" cy="744557"/>
          </a:xfrm>
          <a:prstGeom prst="rect">
            <a:avLst/>
          </a:prstGeom>
        </p:spPr>
      </p:pic>
      <p:sp>
        <p:nvSpPr>
          <p:cNvPr id="23" name="Picture Placeholder 3">
            <a:extLst>
              <a:ext uri="{FF2B5EF4-FFF2-40B4-BE49-F238E27FC236}">
                <a16:creationId xmlns:a16="http://schemas.microsoft.com/office/drawing/2014/main" id="{2A8B2F9B-A651-3F4E-8B67-3E1B494E2A0B}"/>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A7FD6EC7-574A-D447-8D14-F23F7EC6F819}"/>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0" name="Straight Connector 9">
            <a:extLst>
              <a:ext uri="{FF2B5EF4-FFF2-40B4-BE49-F238E27FC236}">
                <a16:creationId xmlns:a16="http://schemas.microsoft.com/office/drawing/2014/main" id="{B21861E9-BDB1-744A-AB6C-6D5ABCB7AE12}"/>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5BDD266F-DC19-6041-AB55-46A421EDB633}"/>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04D6F6F8-C665-8C49-8B1B-AEE354F16BC4}"/>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6C5299D-07B1-D544-A185-7F1BEB9DFB57}"/>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endParaRPr lang="en-US" dirty="0"/>
          </a:p>
        </p:txBody>
      </p:sp>
    </p:spTree>
    <p:extLst>
      <p:ext uri="{BB962C8B-B14F-4D97-AF65-F5344CB8AC3E}">
        <p14:creationId xmlns:p14="http://schemas.microsoft.com/office/powerpoint/2010/main" val="25863623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ain Layout_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10" name="Content Placeholder 9">
            <a:extLst>
              <a:ext uri="{FF2B5EF4-FFF2-40B4-BE49-F238E27FC236}">
                <a16:creationId xmlns:a16="http://schemas.microsoft.com/office/drawing/2014/main" id="{C938DDBF-3A18-FC4C-9433-65FAE5265169}"/>
              </a:ext>
            </a:extLst>
          </p:cNvPr>
          <p:cNvSpPr>
            <a:spLocks noGrp="1"/>
          </p:cNvSpPr>
          <p:nvPr>
            <p:ph sz="quarter" idx="13"/>
          </p:nvPr>
        </p:nvSpPr>
        <p:spPr>
          <a:xfrm>
            <a:off x="508000" y="1549401"/>
            <a:ext cx="11222736" cy="44153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endParaRPr lang="en-US" dirty="0"/>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Tree>
    <p:extLst>
      <p:ext uri="{BB962C8B-B14F-4D97-AF65-F5344CB8AC3E}">
        <p14:creationId xmlns:p14="http://schemas.microsoft.com/office/powerpoint/2010/main" val="22072377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endParaRPr lang="en-US" dirty="0"/>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11" name="Content Placeholder 2">
            <a:extLst>
              <a:ext uri="{FF2B5EF4-FFF2-40B4-BE49-F238E27FC236}">
                <a16:creationId xmlns:a16="http://schemas.microsoft.com/office/drawing/2014/main" id="{97462C10-2E2B-9246-8923-A71FA9D87C88}"/>
              </a:ext>
            </a:extLst>
          </p:cNvPr>
          <p:cNvSpPr>
            <a:spLocks noGrp="1"/>
          </p:cNvSpPr>
          <p:nvPr>
            <p:ph idx="1"/>
          </p:nvPr>
        </p:nvSpPr>
        <p:spPr>
          <a:xfrm>
            <a:off x="512064" y="1549400"/>
            <a:ext cx="5374387" cy="4425696"/>
          </a:xfrm>
        </p:spPr>
        <p:txBody>
          <a:bodyPr/>
          <a:lstStyle>
            <a:lvl1pPr>
              <a:defRPr sz="24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F7DE6069-021D-AC40-B1ED-C63CD3B48D1C}"/>
              </a:ext>
            </a:extLst>
          </p:cNvPr>
          <p:cNvSpPr>
            <a:spLocks noGrp="1"/>
          </p:cNvSpPr>
          <p:nvPr>
            <p:ph idx="13"/>
          </p:nvPr>
        </p:nvSpPr>
        <p:spPr>
          <a:xfrm>
            <a:off x="6311048" y="1549400"/>
            <a:ext cx="5374387" cy="4425696"/>
          </a:xfrm>
        </p:spPr>
        <p:txBody>
          <a:bodyPr/>
          <a:lstStyle>
            <a:lvl1pPr>
              <a:defRPr sz="2400">
                <a:solidFill>
                  <a:schemeClr val="tx2">
                    <a:lumMod val="75000"/>
                    <a:lumOff val="25000"/>
                  </a:schemeClr>
                </a:solidFill>
                <a:latin typeface="Arial" panose="020B0604020202020204" pitchFamily="34" charset="0"/>
                <a:cs typeface="Arial" panose="020B0604020202020204" pitchFamily="34" charset="0"/>
              </a:defRPr>
            </a:lvl1pPr>
            <a:lvl2pPr>
              <a:defRPr>
                <a:solidFill>
                  <a:schemeClr val="tx2">
                    <a:lumMod val="75000"/>
                    <a:lumOff val="25000"/>
                  </a:schemeClr>
                </a:solidFill>
                <a:latin typeface="Arial" panose="020B0604020202020204" pitchFamily="34" charset="0"/>
                <a:cs typeface="Arial" panose="020B0604020202020204" pitchFamily="34" charset="0"/>
              </a:defRPr>
            </a:lvl2pPr>
            <a:lvl3pPr>
              <a:defRPr>
                <a:solidFill>
                  <a:schemeClr val="tx2">
                    <a:lumMod val="75000"/>
                    <a:lumOff val="25000"/>
                  </a:schemeClr>
                </a:solidFill>
                <a:latin typeface="Arial" panose="020B0604020202020204" pitchFamily="34" charset="0"/>
                <a:cs typeface="Arial" panose="020B0604020202020204" pitchFamily="34" charset="0"/>
              </a:defRPr>
            </a:lvl3pPr>
            <a:lvl4pPr>
              <a:defRPr>
                <a:solidFill>
                  <a:schemeClr val="tx2">
                    <a:lumMod val="75000"/>
                    <a:lumOff val="25000"/>
                  </a:schemeClr>
                </a:solidFill>
                <a:latin typeface="Arial" panose="020B0604020202020204" pitchFamily="34" charset="0"/>
                <a:cs typeface="Arial" panose="020B0604020202020204" pitchFamily="34" charset="0"/>
              </a:defRPr>
            </a:lvl4pPr>
            <a:lvl5pPr>
              <a:defRPr>
                <a:solidFill>
                  <a:schemeClr val="tx2">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3770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Speed Graphic Sing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404F555-4B35-F044-B7D0-D32F73D755D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1" name="Picture 20">
            <a:extLst>
              <a:ext uri="{FF2B5EF4-FFF2-40B4-BE49-F238E27FC236}">
                <a16:creationId xmlns:a16="http://schemas.microsoft.com/office/drawing/2014/main" id="{C6865CC2-EE1E-B44E-B46B-DD0F56CB7AB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14" name="Title 1">
            <a:extLst>
              <a:ext uri="{FF2B5EF4-FFF2-40B4-BE49-F238E27FC236}">
                <a16:creationId xmlns:a16="http://schemas.microsoft.com/office/drawing/2014/main" id="{FE1258A4-09D8-664D-934C-0C07D252D404}"/>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FDA0D648-BD2B-5645-81FD-088044B6FFDC}"/>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FF9AFFB6-D22A-3C4E-9092-D2D3A372AC03}"/>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23" name="Text Placeholder 20">
            <a:extLst>
              <a:ext uri="{FF2B5EF4-FFF2-40B4-BE49-F238E27FC236}">
                <a16:creationId xmlns:a16="http://schemas.microsoft.com/office/drawing/2014/main" id="{C7EEFB4D-8BD1-7A49-BC27-5F48B29E81C5}"/>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24" name="Footer Placeholder 8">
            <a:extLst>
              <a:ext uri="{FF2B5EF4-FFF2-40B4-BE49-F238E27FC236}">
                <a16:creationId xmlns:a16="http://schemas.microsoft.com/office/drawing/2014/main" id="{C7676DE8-F28E-344A-8FEC-386AE8A49C64}"/>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37551947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222736" cy="828040"/>
          </a:xfrm>
        </p:spPr>
        <p:txBody>
          <a:bodyPr wrap="none">
            <a:noAutofit/>
          </a:bodyPr>
          <a:lstStyle>
            <a:lvl1pPr>
              <a:defRPr sz="3200"/>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endParaRPr lang="en-US" dirty="0"/>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sp>
        <p:nvSpPr>
          <p:cNvPr id="7" name="Content Placeholder 2">
            <a:extLst>
              <a:ext uri="{FF2B5EF4-FFF2-40B4-BE49-F238E27FC236}">
                <a16:creationId xmlns:a16="http://schemas.microsoft.com/office/drawing/2014/main" id="{B5626B74-7C61-A145-BD70-21148590E430}"/>
              </a:ext>
            </a:extLst>
          </p:cNvPr>
          <p:cNvSpPr>
            <a:spLocks noGrp="1"/>
          </p:cNvSpPr>
          <p:nvPr>
            <p:ph sz="half" idx="1"/>
          </p:nvPr>
        </p:nvSpPr>
        <p:spPr>
          <a:xfrm>
            <a:off x="512064" y="1549400"/>
            <a:ext cx="3584448" cy="442569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a:extLst>
              <a:ext uri="{FF2B5EF4-FFF2-40B4-BE49-F238E27FC236}">
                <a16:creationId xmlns:a16="http://schemas.microsoft.com/office/drawing/2014/main" id="{0D149372-F04D-CC48-8B4F-76F0320F37B7}"/>
              </a:ext>
            </a:extLst>
          </p:cNvPr>
          <p:cNvSpPr>
            <a:spLocks noGrp="1"/>
          </p:cNvSpPr>
          <p:nvPr>
            <p:ph sz="half" idx="2"/>
          </p:nvPr>
        </p:nvSpPr>
        <p:spPr>
          <a:xfrm>
            <a:off x="4309872" y="1549400"/>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6548ADF5-6624-B449-B0AB-E8FDF55A3B8B}"/>
              </a:ext>
            </a:extLst>
          </p:cNvPr>
          <p:cNvSpPr>
            <a:spLocks noGrp="1"/>
          </p:cNvSpPr>
          <p:nvPr>
            <p:ph sz="half" idx="13"/>
          </p:nvPr>
        </p:nvSpPr>
        <p:spPr>
          <a:xfrm>
            <a:off x="8107680" y="1549400"/>
            <a:ext cx="3584448" cy="44256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87214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12192000" cy="68580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171936" cy="828040"/>
          </a:xfrm>
        </p:spPr>
        <p:txBody>
          <a:bodyPr wrap="none">
            <a:noAutofit/>
          </a:bodyPr>
          <a:lstStyle>
            <a:lvl1pPr>
              <a:defRPr sz="32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endParaRPr lang="en-US" dirty="0"/>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12401" y="6335346"/>
            <a:ext cx="1373033" cy="294681"/>
          </a:xfrm>
          <a:prstGeom prst="rect">
            <a:avLst/>
          </a:prstGeom>
        </p:spPr>
      </p:pic>
      <p:sp>
        <p:nvSpPr>
          <p:cNvPr id="18" name="Content Placeholder 2">
            <a:extLst>
              <a:ext uri="{FF2B5EF4-FFF2-40B4-BE49-F238E27FC236}">
                <a16:creationId xmlns:a16="http://schemas.microsoft.com/office/drawing/2014/main" id="{FAEC6B79-D329-DE46-B777-F072288C8C0F}"/>
              </a:ext>
            </a:extLst>
          </p:cNvPr>
          <p:cNvSpPr>
            <a:spLocks noGrp="1"/>
          </p:cNvSpPr>
          <p:nvPr>
            <p:ph idx="1" hasCustomPrompt="1"/>
          </p:nvPr>
        </p:nvSpPr>
        <p:spPr>
          <a:xfrm>
            <a:off x="503936" y="1481868"/>
            <a:ext cx="11180064" cy="4425696"/>
          </a:xfrm>
          <a:prstGeom prst="rect">
            <a:avLst/>
          </a:prstGeom>
        </p:spPr>
        <p:txBody>
          <a:bodyPr vert="horz" lIns="0" tIns="0" rIns="0" bIns="0" rtlCol="0">
            <a:normAutofit/>
          </a:bodyPr>
          <a:lstStyle>
            <a:lvl1pPr marL="377943" indent="-377943">
              <a:buFont typeface="+mj-lt"/>
              <a:buAutoNum type="arabicPeriod"/>
              <a:defRPr>
                <a:solidFill>
                  <a:schemeClr val="bg1"/>
                </a:solidFill>
              </a:defRPr>
            </a:lvl1pPr>
            <a:lvl2pPr marL="0" indent="0">
              <a:buNone/>
              <a:defRPr lang="en-US" sz="1867" baseline="0" noProof="0" dirty="0">
                <a:solidFill>
                  <a:schemeClr val="bg1"/>
                </a:solidFill>
              </a:defRPr>
            </a:lvl2pPr>
            <a:lvl3pPr marL="0" indent="0">
              <a:spcBef>
                <a:spcPts val="800"/>
              </a:spcBef>
              <a:buNone/>
              <a:defRPr sz="1867">
                <a:solidFill>
                  <a:schemeClr val="bg1"/>
                </a:solidFill>
              </a:defRPr>
            </a:lvl3pPr>
            <a:lvl4pPr marL="0" indent="0">
              <a:spcBef>
                <a:spcPts val="800"/>
              </a:spcBef>
              <a:buNone/>
              <a:defRPr sz="1867">
                <a:solidFill>
                  <a:schemeClr val="bg1"/>
                </a:solidFill>
              </a:defRPr>
            </a:lvl4pPr>
            <a:lvl5pPr marL="0" indent="0">
              <a:spcBef>
                <a:spcPts val="800"/>
              </a:spcBef>
              <a:buNone/>
              <a:defRPr sz="1867">
                <a:solidFill>
                  <a:schemeClr val="bg1"/>
                </a:solidFill>
              </a:defRPr>
            </a:lvl5pPr>
            <a:lvl6pPr marL="0" indent="0">
              <a:lnSpc>
                <a:spcPct val="100000"/>
              </a:lnSpc>
              <a:spcBef>
                <a:spcPts val="800"/>
              </a:spcBef>
              <a:buNone/>
              <a:defRPr sz="1867">
                <a:solidFill>
                  <a:schemeClr val="bg1"/>
                </a:solidFill>
              </a:defRPr>
            </a:lvl6pPr>
            <a:lvl7pPr marL="0" indent="0">
              <a:spcBef>
                <a:spcPts val="800"/>
              </a:spcBef>
              <a:buNone/>
              <a:defRPr sz="1867">
                <a:solidFill>
                  <a:schemeClr val="bg1"/>
                </a:solidFill>
              </a:defRPr>
            </a:lvl7pPr>
            <a:lvl8pPr marL="0" indent="0">
              <a:lnSpc>
                <a:spcPct val="100000"/>
              </a:lnSpc>
              <a:spcBef>
                <a:spcPts val="800"/>
              </a:spcBef>
              <a:buNone/>
              <a:defRPr sz="1867">
                <a:solidFill>
                  <a:schemeClr val="bg1"/>
                </a:solidFill>
              </a:defRPr>
            </a:lvl8pPr>
            <a:lvl9pPr marL="0" indent="0">
              <a:lnSpc>
                <a:spcPct val="100000"/>
              </a:lnSpc>
              <a:spcBef>
                <a:spcPts val="800"/>
              </a:spcBef>
              <a:buNone/>
              <a:defRPr sz="1867">
                <a:solidFill>
                  <a:schemeClr val="bg1"/>
                </a:solidFill>
              </a:defRPr>
            </a:lvl9pPr>
          </a:lstStyle>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a:p>
            <a:pPr lvl="1"/>
            <a:endParaRPr lang="en-US" dirty="0"/>
          </a:p>
          <a:p>
            <a:pPr lvl="0"/>
            <a:r>
              <a:rPr lang="en-US" dirty="0"/>
              <a:t>Numbered text</a:t>
            </a:r>
          </a:p>
          <a:p>
            <a:pPr lvl="1"/>
            <a:r>
              <a:rPr lang="en-US" dirty="0"/>
              <a:t>Supporting text</a:t>
            </a:r>
          </a:p>
        </p:txBody>
      </p:sp>
    </p:spTree>
    <p:extLst>
      <p:ext uri="{BB962C8B-B14F-4D97-AF65-F5344CB8AC3E}">
        <p14:creationId xmlns:p14="http://schemas.microsoft.com/office/powerpoint/2010/main" val="24733002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 Graadient 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C19695-391B-DA44-A38A-0745805811B8}"/>
              </a:ext>
            </a:extLst>
          </p:cNvPr>
          <p:cNvSpPr/>
          <p:nvPr userDrawn="1"/>
        </p:nvSpPr>
        <p:spPr>
          <a:xfrm>
            <a:off x="0" y="0"/>
            <a:ext cx="12192000" cy="6858000"/>
          </a:xfrm>
          <a:prstGeom prst="rect">
            <a:avLst/>
          </a:prstGeom>
          <a:gradFill flip="none" rotWithShape="1">
            <a:gsLst>
              <a:gs pos="65000">
                <a:schemeClr val="accent1"/>
              </a:gs>
              <a:gs pos="0">
                <a:schemeClr val="accent3"/>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17C15AA5-70F9-0B45-8147-A29FFDCDCFC0}"/>
              </a:ext>
            </a:extLst>
          </p:cNvPr>
          <p:cNvSpPr>
            <a:spLocks noGrp="1"/>
          </p:cNvSpPr>
          <p:nvPr>
            <p:ph type="title"/>
          </p:nvPr>
        </p:nvSpPr>
        <p:spPr>
          <a:xfrm>
            <a:off x="512064" y="365761"/>
            <a:ext cx="11171936" cy="828040"/>
          </a:xfrm>
        </p:spPr>
        <p:txBody>
          <a:bodyPr wrap="none">
            <a:noAutofit/>
          </a:bodyPr>
          <a:lstStyle>
            <a:lvl1pPr>
              <a:defRPr sz="3200">
                <a:solidFill>
                  <a:schemeClr val="bg1"/>
                </a:solidFill>
              </a:defRPr>
            </a:lvl1pPr>
          </a:lstStyle>
          <a:p>
            <a:r>
              <a:rPr lang="en-US" dirty="0"/>
              <a:t>Click to edit Master title style</a:t>
            </a:r>
          </a:p>
        </p:txBody>
      </p:sp>
      <p:sp>
        <p:nvSpPr>
          <p:cNvPr id="8" name="Footer Placeholder 8">
            <a:extLst>
              <a:ext uri="{FF2B5EF4-FFF2-40B4-BE49-F238E27FC236}">
                <a16:creationId xmlns:a16="http://schemas.microsoft.com/office/drawing/2014/main" id="{8C855543-B1C8-B946-B60D-4C04E3A855E7}"/>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bg1"/>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endParaRPr lang="en-US" dirty="0"/>
          </a:p>
        </p:txBody>
      </p:sp>
      <p:sp>
        <p:nvSpPr>
          <p:cNvPr id="9" name="Slide Number Placeholder 9">
            <a:extLst>
              <a:ext uri="{FF2B5EF4-FFF2-40B4-BE49-F238E27FC236}">
                <a16:creationId xmlns:a16="http://schemas.microsoft.com/office/drawing/2014/main" id="{740C1DF7-CAE5-ED40-B1C3-1FB1E0F74AA4}"/>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bg1"/>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15" name="Picture 14">
            <a:extLst>
              <a:ext uri="{FF2B5EF4-FFF2-40B4-BE49-F238E27FC236}">
                <a16:creationId xmlns:a16="http://schemas.microsoft.com/office/drawing/2014/main" id="{F70F4A04-9F09-BC4C-BCD8-015E0BC0878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12401" y="6335346"/>
            <a:ext cx="1373033" cy="294681"/>
          </a:xfrm>
          <a:prstGeom prst="rect">
            <a:avLst/>
          </a:prstGeom>
        </p:spPr>
      </p:pic>
    </p:spTree>
    <p:extLst>
      <p:ext uri="{BB962C8B-B14F-4D97-AF65-F5344CB8AC3E}">
        <p14:creationId xmlns:p14="http://schemas.microsoft.com/office/powerpoint/2010/main" val="21547640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04ED9-CA93-3142-B4EC-8ED6F34D15E9}"/>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190" y="0"/>
            <a:ext cx="12191621" cy="6858000"/>
          </a:xfrm>
          <a:prstGeom prst="rect">
            <a:avLst/>
          </a:prstGeom>
        </p:spPr>
      </p:pic>
      <p:pic>
        <p:nvPicPr>
          <p:cNvPr id="7" name="Picture 6">
            <a:extLst>
              <a:ext uri="{FF2B5EF4-FFF2-40B4-BE49-F238E27FC236}">
                <a16:creationId xmlns:a16="http://schemas.microsoft.com/office/drawing/2014/main" id="{CB22C87B-454A-5546-8346-08CD9A74FE5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14" name="Title 1">
            <a:extLst>
              <a:ext uri="{FF2B5EF4-FFF2-40B4-BE49-F238E27FC236}">
                <a16:creationId xmlns:a16="http://schemas.microsoft.com/office/drawing/2014/main" id="{63D68EAA-2800-2247-8628-ED1190D00080}"/>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15" name="Straight Connector 14">
            <a:extLst>
              <a:ext uri="{FF2B5EF4-FFF2-40B4-BE49-F238E27FC236}">
                <a16:creationId xmlns:a16="http://schemas.microsoft.com/office/drawing/2014/main" id="{F15D67C1-E5E2-DA4B-B9CA-F4770AE7E188}"/>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9159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Slide 3">
    <p:spTree>
      <p:nvGrpSpPr>
        <p:cNvPr id="1" name=""/>
        <p:cNvGrpSpPr/>
        <p:nvPr/>
      </p:nvGrpSpPr>
      <p:grpSpPr>
        <a:xfrm>
          <a:off x="0" y="0"/>
          <a:ext cx="0" cy="0"/>
          <a:chOff x="0" y="0"/>
          <a:chExt cx="0" cy="0"/>
        </a:xfrm>
      </p:grpSpPr>
      <p:pic>
        <p:nvPicPr>
          <p:cNvPr id="4" name="Picture 3" descr="A picture containing animal, bed, computer, sitting&#10;&#10;Description automatically generated">
            <a:extLst>
              <a:ext uri="{FF2B5EF4-FFF2-40B4-BE49-F238E27FC236}">
                <a16:creationId xmlns:a16="http://schemas.microsoft.com/office/drawing/2014/main" id="{A1136187-A332-734A-993D-A693410B0D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a:solidFill>
            <a:srgbClr val="0A0C40"/>
          </a:solidFill>
        </p:spPr>
      </p:pic>
      <p:pic>
        <p:nvPicPr>
          <p:cNvPr id="8" name="Picture 7">
            <a:extLst>
              <a:ext uri="{FF2B5EF4-FFF2-40B4-BE49-F238E27FC236}">
                <a16:creationId xmlns:a16="http://schemas.microsoft.com/office/drawing/2014/main" id="{FF0D9D5E-4D2E-CA4D-AD11-F48A3C1E8D6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7" name="Title 1">
            <a:extLst>
              <a:ext uri="{FF2B5EF4-FFF2-40B4-BE49-F238E27FC236}">
                <a16:creationId xmlns:a16="http://schemas.microsoft.com/office/drawing/2014/main" id="{AAAFF55D-6D18-1F44-A693-04D09308D0F7}"/>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1F7C825B-B4FF-FF40-84F6-962714FC3A43}"/>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6672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580102-CAD4-A748-BD95-3E5812A2AD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2571" y="-3"/>
            <a:ext cx="12189429" cy="6858001"/>
          </a:xfrm>
          <a:prstGeom prst="rect">
            <a:avLst/>
          </a:prstGeom>
        </p:spPr>
      </p:pic>
      <p:pic>
        <p:nvPicPr>
          <p:cNvPr id="6" name="Picture 5">
            <a:extLst>
              <a:ext uri="{FF2B5EF4-FFF2-40B4-BE49-F238E27FC236}">
                <a16:creationId xmlns:a16="http://schemas.microsoft.com/office/drawing/2014/main" id="{74AF8623-17CF-6240-8EE3-A38651F2E38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312401" y="6258180"/>
            <a:ext cx="1373033" cy="294681"/>
          </a:xfrm>
          <a:prstGeom prst="rect">
            <a:avLst/>
          </a:prstGeom>
        </p:spPr>
      </p:pic>
      <p:sp>
        <p:nvSpPr>
          <p:cNvPr id="8" name="Title 1">
            <a:extLst>
              <a:ext uri="{FF2B5EF4-FFF2-40B4-BE49-F238E27FC236}">
                <a16:creationId xmlns:a16="http://schemas.microsoft.com/office/drawing/2014/main" id="{5210EB9E-64BF-9644-B205-F00F04A6F5DA}"/>
              </a:ext>
            </a:extLst>
          </p:cNvPr>
          <p:cNvSpPr>
            <a:spLocks noGrp="1"/>
          </p:cNvSpPr>
          <p:nvPr>
            <p:ph type="ctrTitle" hasCustomPrompt="1"/>
          </p:nvPr>
        </p:nvSpPr>
        <p:spPr bwMode="white">
          <a:xfrm>
            <a:off x="1095732" y="2279391"/>
            <a:ext cx="8974667" cy="1625060"/>
          </a:xfrm>
        </p:spPr>
        <p:txBody>
          <a:bodyPr wrap="square" anchor="t" anchorCtr="0">
            <a:spAutoFit/>
          </a:bodyPr>
          <a:lstStyle>
            <a:lvl1pPr algn="l">
              <a:defRPr sz="5867" b="0" i="0">
                <a:solidFill>
                  <a:schemeClr val="bg1"/>
                </a:solidFill>
                <a:latin typeface="Arial" panose="020B0604020202020204" pitchFamily="34" charset="0"/>
                <a:cs typeface="Arial" panose="020B0604020202020204" pitchFamily="34" charset="0"/>
              </a:defRPr>
            </a:lvl1pPr>
          </a:lstStyle>
          <a:p>
            <a:pPr lvl="0"/>
            <a:r>
              <a:rPr lang="en-US" dirty="0"/>
              <a:t>Divider Title Goes Here</a:t>
            </a:r>
            <a:br>
              <a:rPr lang="en-US" dirty="0"/>
            </a:br>
            <a:r>
              <a:rPr lang="en-US" dirty="0"/>
              <a:t>Divider Title Goes Here</a:t>
            </a:r>
          </a:p>
        </p:txBody>
      </p:sp>
      <p:cxnSp>
        <p:nvCxnSpPr>
          <p:cNvPr id="9" name="Straight Connector 8">
            <a:extLst>
              <a:ext uri="{FF2B5EF4-FFF2-40B4-BE49-F238E27FC236}">
                <a16:creationId xmlns:a16="http://schemas.microsoft.com/office/drawing/2014/main" id="{010DD0DB-372F-554C-AC14-50A4A4866945}"/>
              </a:ext>
            </a:extLst>
          </p:cNvPr>
          <p:cNvCxnSpPr>
            <a:cxnSpLocks/>
          </p:cNvCxnSpPr>
          <p:nvPr userDrawn="1"/>
        </p:nvCxnSpPr>
        <p:spPr>
          <a:xfrm>
            <a:off x="1095732" y="2010157"/>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3045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84736" y="5802219"/>
            <a:ext cx="2699265" cy="574312"/>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1327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Thank You">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E91B630-BDD5-844D-9F57-E0F3DA8DE2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3837" y="5804887"/>
            <a:ext cx="2699265" cy="574312"/>
          </a:xfrm>
          <a:prstGeom prst="rect">
            <a:avLst/>
          </a:prstGeom>
        </p:spPr>
      </p:pic>
      <p:sp>
        <p:nvSpPr>
          <p:cNvPr id="11" name="Text Placeholder 4">
            <a:extLst>
              <a:ext uri="{FF2B5EF4-FFF2-40B4-BE49-F238E27FC236}">
                <a16:creationId xmlns:a16="http://schemas.microsoft.com/office/drawing/2014/main" id="{6A3ADC0F-2A6D-1D4D-9FFF-853C5C76A3A6}"/>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bg2"/>
                </a:solidFill>
              </a:defRPr>
            </a:lvl1pPr>
          </a:lstStyle>
          <a:p>
            <a:pPr lvl="0"/>
            <a:r>
              <a:rPr lang="en-US" dirty="0"/>
              <a:t>Name and Title</a:t>
            </a:r>
          </a:p>
        </p:txBody>
      </p:sp>
      <p:sp>
        <p:nvSpPr>
          <p:cNvPr id="13" name="Text Placeholder 4">
            <a:extLst>
              <a:ext uri="{FF2B5EF4-FFF2-40B4-BE49-F238E27FC236}">
                <a16:creationId xmlns:a16="http://schemas.microsoft.com/office/drawing/2014/main" id="{DA314B20-F29A-994E-87AC-493EFA67EDCF}"/>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14" name="Title 1">
            <a:extLst>
              <a:ext uri="{FF2B5EF4-FFF2-40B4-BE49-F238E27FC236}">
                <a16:creationId xmlns:a16="http://schemas.microsoft.com/office/drawing/2014/main" id="{91C36AF9-C75C-DE4A-84C5-590522758FD4}"/>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bg2"/>
                </a:solidFill>
                <a:latin typeface="Arial" panose="020B0604020202020204" pitchFamily="34" charset="0"/>
                <a:cs typeface="Arial" panose="020B0604020202020204" pitchFamily="34" charset="0"/>
              </a:defRPr>
            </a:lvl1pPr>
          </a:lstStyle>
          <a:p>
            <a:pPr lvl="0"/>
            <a:r>
              <a:rPr lang="en-US" dirty="0"/>
              <a:t>Thank You</a:t>
            </a:r>
          </a:p>
        </p:txBody>
      </p:sp>
      <p:cxnSp>
        <p:nvCxnSpPr>
          <p:cNvPr id="15" name="Straight Connector 14">
            <a:extLst>
              <a:ext uri="{FF2B5EF4-FFF2-40B4-BE49-F238E27FC236}">
                <a16:creationId xmlns:a16="http://schemas.microsoft.com/office/drawing/2014/main" id="{A022DC92-B704-DC40-B83E-0F108277F590}"/>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
        <p:nvSpPr>
          <p:cNvPr id="12" name="Picture Placeholder 2">
            <a:extLst>
              <a:ext uri="{FF2B5EF4-FFF2-40B4-BE49-F238E27FC236}">
                <a16:creationId xmlns:a16="http://schemas.microsoft.com/office/drawing/2014/main" id="{E43575F0-2D79-7E43-8455-55C88625BB96}"/>
              </a:ext>
            </a:extLst>
          </p:cNvPr>
          <p:cNvSpPr>
            <a:spLocks noGrp="1"/>
          </p:cNvSpPr>
          <p:nvPr>
            <p:ph type="pic" sz="quarter" idx="13" hasCustomPrompt="1"/>
          </p:nvPr>
        </p:nvSpPr>
        <p:spPr>
          <a:xfrm>
            <a:off x="9267837" y="5616679"/>
            <a:ext cx="2416164" cy="819563"/>
          </a:xfrm>
        </p:spPr>
        <p:txBody>
          <a:bodyPr anchor="ctr" anchorCtr="0">
            <a:normAutofit/>
          </a:bodyPr>
          <a:lstStyle>
            <a:lvl1pPr algn="ctr">
              <a:defRPr sz="1600">
                <a:solidFill>
                  <a:schemeClr val="bg1"/>
                </a:solidFill>
              </a:defRPr>
            </a:lvl1pPr>
          </a:lstStyle>
          <a:p>
            <a:r>
              <a:rPr lang="en-US" dirty="0"/>
              <a:t>Client/Partner Logo Here</a:t>
            </a:r>
          </a:p>
        </p:txBody>
      </p:sp>
    </p:spTree>
    <p:extLst>
      <p:ext uri="{BB962C8B-B14F-4D97-AF65-F5344CB8AC3E}">
        <p14:creationId xmlns:p14="http://schemas.microsoft.com/office/powerpoint/2010/main" val="29678615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hank You + White BG">
    <p:bg>
      <p:bgRef idx="1001">
        <a:schemeClr val="bg2"/>
      </p:bgRef>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DBFD3179-5709-AE4F-A788-E4498F3E161A}"/>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accent2"/>
                </a:solidFill>
              </a:defRPr>
            </a:lvl1pPr>
          </a:lstStyle>
          <a:p>
            <a:pPr lvl="0"/>
            <a:r>
              <a:rPr lang="en-US" dirty="0"/>
              <a:t>Name and Title</a:t>
            </a:r>
          </a:p>
        </p:txBody>
      </p:sp>
      <p:sp>
        <p:nvSpPr>
          <p:cNvPr id="7" name="Text Placeholder 4">
            <a:extLst>
              <a:ext uri="{FF2B5EF4-FFF2-40B4-BE49-F238E27FC236}">
                <a16:creationId xmlns:a16="http://schemas.microsoft.com/office/drawing/2014/main" id="{9506C890-9727-1D43-B575-700E7811631D}"/>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9" name="Title 1">
            <a:extLst>
              <a:ext uri="{FF2B5EF4-FFF2-40B4-BE49-F238E27FC236}">
                <a16:creationId xmlns:a16="http://schemas.microsoft.com/office/drawing/2014/main" id="{E53485B7-9363-D842-9596-0299E998A58C}"/>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2" name="Straight Connector 11">
            <a:extLst>
              <a:ext uri="{FF2B5EF4-FFF2-40B4-BE49-F238E27FC236}">
                <a16:creationId xmlns:a16="http://schemas.microsoft.com/office/drawing/2014/main" id="{082CA94C-BBE0-1846-921C-E1AFFD0BB14A}"/>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pic>
        <p:nvPicPr>
          <p:cNvPr id="11" name="Picture 10" descr="A close up of a sign&#10;&#10;Description automatically generated">
            <a:extLst>
              <a:ext uri="{FF2B5EF4-FFF2-40B4-BE49-F238E27FC236}">
                <a16:creationId xmlns:a16="http://schemas.microsoft.com/office/drawing/2014/main" id="{C2914087-A4EF-E640-A3E0-574DF86EFCB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5255" y="5486401"/>
            <a:ext cx="3346032" cy="1211287"/>
          </a:xfrm>
          <a:prstGeom prst="rect">
            <a:avLst/>
          </a:prstGeom>
        </p:spPr>
      </p:pic>
    </p:spTree>
    <p:extLst>
      <p:ext uri="{BB962C8B-B14F-4D97-AF65-F5344CB8AC3E}">
        <p14:creationId xmlns:p14="http://schemas.microsoft.com/office/powerpoint/2010/main" val="3787795377"/>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hank You Slide + Partner Log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3499B342-4542-7F44-B4EF-9314EC77E720}"/>
              </a:ext>
            </a:extLst>
          </p:cNvPr>
          <p:cNvSpPr>
            <a:spLocks noGrp="1"/>
          </p:cNvSpPr>
          <p:nvPr>
            <p:ph type="pic" sz="quarter" idx="13" hasCustomPrompt="1"/>
          </p:nvPr>
        </p:nvSpPr>
        <p:spPr>
          <a:xfrm>
            <a:off x="9267837" y="5616679"/>
            <a:ext cx="2416164" cy="819563"/>
          </a:xfrm>
        </p:spPr>
        <p:txBody>
          <a:bodyPr anchor="ctr" anchorCtr="0">
            <a:normAutofit/>
          </a:bodyPr>
          <a:lstStyle>
            <a:lvl1pPr algn="ctr">
              <a:defRPr sz="1600"/>
            </a:lvl1pPr>
          </a:lstStyle>
          <a:p>
            <a:r>
              <a:rPr lang="en-US" dirty="0"/>
              <a:t>Client/Partner Logo Here</a:t>
            </a:r>
          </a:p>
        </p:txBody>
      </p:sp>
      <p:pic>
        <p:nvPicPr>
          <p:cNvPr id="12" name="Picture 11" descr="A close up of a sign&#10;&#10;Description automatically generated">
            <a:extLst>
              <a:ext uri="{FF2B5EF4-FFF2-40B4-BE49-F238E27FC236}">
                <a16:creationId xmlns:a16="http://schemas.microsoft.com/office/drawing/2014/main" id="{1E3CF8DA-271C-CB40-9A53-7C2CBDDD59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92316" y="5486401"/>
            <a:ext cx="3346032" cy="1211287"/>
          </a:xfrm>
          <a:prstGeom prst="rect">
            <a:avLst/>
          </a:prstGeom>
        </p:spPr>
      </p:pic>
      <p:sp>
        <p:nvSpPr>
          <p:cNvPr id="14" name="Text Placeholder 4">
            <a:extLst>
              <a:ext uri="{FF2B5EF4-FFF2-40B4-BE49-F238E27FC236}">
                <a16:creationId xmlns:a16="http://schemas.microsoft.com/office/drawing/2014/main" id="{8002238E-5B2E-B247-94DB-4A3ABA560FAF}"/>
              </a:ext>
            </a:extLst>
          </p:cNvPr>
          <p:cNvSpPr>
            <a:spLocks noGrp="1"/>
          </p:cNvSpPr>
          <p:nvPr>
            <p:ph type="body" sz="quarter" idx="11" hasCustomPrompt="1"/>
          </p:nvPr>
        </p:nvSpPr>
        <p:spPr>
          <a:xfrm>
            <a:off x="522177" y="3606065"/>
            <a:ext cx="10943344" cy="492443"/>
          </a:xfrm>
        </p:spPr>
        <p:txBody>
          <a:bodyPr wrap="square" anchor="ctr" anchorCtr="0">
            <a:spAutoFit/>
          </a:bodyPr>
          <a:lstStyle>
            <a:lvl1pPr algn="l">
              <a:defRPr sz="3200" b="0">
                <a:solidFill>
                  <a:schemeClr val="accent2"/>
                </a:solidFill>
              </a:defRPr>
            </a:lvl1pPr>
          </a:lstStyle>
          <a:p>
            <a:pPr lvl="0"/>
            <a:r>
              <a:rPr lang="en-US" dirty="0"/>
              <a:t>Name and Title</a:t>
            </a:r>
          </a:p>
        </p:txBody>
      </p:sp>
      <p:sp>
        <p:nvSpPr>
          <p:cNvPr id="15" name="Text Placeholder 4">
            <a:extLst>
              <a:ext uri="{FF2B5EF4-FFF2-40B4-BE49-F238E27FC236}">
                <a16:creationId xmlns:a16="http://schemas.microsoft.com/office/drawing/2014/main" id="{B3660F06-908D-324A-9D22-12DB921A123B}"/>
              </a:ext>
            </a:extLst>
          </p:cNvPr>
          <p:cNvSpPr>
            <a:spLocks noGrp="1"/>
          </p:cNvSpPr>
          <p:nvPr>
            <p:ph type="body" sz="quarter" idx="12" hasCustomPrompt="1"/>
          </p:nvPr>
        </p:nvSpPr>
        <p:spPr>
          <a:xfrm>
            <a:off x="522177" y="4196906"/>
            <a:ext cx="10943344" cy="369332"/>
          </a:xfrm>
        </p:spPr>
        <p:txBody>
          <a:bodyPr wrap="square" anchor="ctr" anchorCtr="0">
            <a:spAutoFit/>
          </a:bodyPr>
          <a:lstStyle>
            <a:lvl1pPr algn="l">
              <a:defRPr sz="2400" b="0">
                <a:solidFill>
                  <a:schemeClr val="accent4"/>
                </a:solidFill>
              </a:defRPr>
            </a:lvl1pPr>
          </a:lstStyle>
          <a:p>
            <a:pPr lvl="0"/>
            <a:r>
              <a:rPr lang="en-US" dirty="0"/>
              <a:t>Contact Information</a:t>
            </a:r>
          </a:p>
        </p:txBody>
      </p:sp>
      <p:sp>
        <p:nvSpPr>
          <p:cNvPr id="16" name="Title 1">
            <a:extLst>
              <a:ext uri="{FF2B5EF4-FFF2-40B4-BE49-F238E27FC236}">
                <a16:creationId xmlns:a16="http://schemas.microsoft.com/office/drawing/2014/main" id="{3E5196DC-63C2-DC4C-9AD0-F8EA668BF41B}"/>
              </a:ext>
            </a:extLst>
          </p:cNvPr>
          <p:cNvSpPr>
            <a:spLocks noGrp="1"/>
          </p:cNvSpPr>
          <p:nvPr>
            <p:ph type="ctrTitle" hasCustomPrompt="1"/>
          </p:nvPr>
        </p:nvSpPr>
        <p:spPr bwMode="white">
          <a:xfrm>
            <a:off x="522178" y="2221185"/>
            <a:ext cx="5426268" cy="1107996"/>
          </a:xfrm>
        </p:spPr>
        <p:txBody>
          <a:bodyPr wrap="square" anchor="t" anchorCtr="0">
            <a:spAutoFit/>
          </a:bodyPr>
          <a:lstStyle>
            <a:lvl1pPr algn="l">
              <a:defRPr sz="8000" b="0" i="0">
                <a:solidFill>
                  <a:schemeClr val="accent2"/>
                </a:solidFill>
                <a:latin typeface="Arial" panose="020B0604020202020204" pitchFamily="34" charset="0"/>
                <a:cs typeface="Arial" panose="020B0604020202020204" pitchFamily="34" charset="0"/>
              </a:defRPr>
            </a:lvl1pPr>
          </a:lstStyle>
          <a:p>
            <a:pPr lvl="0"/>
            <a:r>
              <a:rPr lang="en-US" dirty="0"/>
              <a:t>Thank You</a:t>
            </a:r>
          </a:p>
        </p:txBody>
      </p:sp>
      <p:cxnSp>
        <p:nvCxnSpPr>
          <p:cNvPr id="17" name="Straight Connector 16">
            <a:extLst>
              <a:ext uri="{FF2B5EF4-FFF2-40B4-BE49-F238E27FC236}">
                <a16:creationId xmlns:a16="http://schemas.microsoft.com/office/drawing/2014/main" id="{616FDEC5-70F3-8242-B371-DE69C53DE33E}"/>
              </a:ext>
            </a:extLst>
          </p:cNvPr>
          <p:cNvCxnSpPr>
            <a:cxnSpLocks/>
          </p:cNvCxnSpPr>
          <p:nvPr userDrawn="1"/>
        </p:nvCxnSpPr>
        <p:spPr>
          <a:xfrm>
            <a:off x="522177" y="3391088"/>
            <a:ext cx="8961120" cy="0"/>
          </a:xfrm>
          <a:prstGeom prst="line">
            <a:avLst/>
          </a:prstGeom>
          <a:ln>
            <a:solidFill>
              <a:srgbClr val="2D6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3442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ue Speed Graphic Double Line 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80DC35-22AA-CB4D-B036-9AE68A672C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27" name="Picture 26">
            <a:extLst>
              <a:ext uri="{FF2B5EF4-FFF2-40B4-BE49-F238E27FC236}">
                <a16:creationId xmlns:a16="http://schemas.microsoft.com/office/drawing/2014/main" id="{3E72939B-E866-3F48-956F-028BC0570F3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2160" y="510502"/>
            <a:ext cx="3499417" cy="744557"/>
          </a:xfrm>
          <a:prstGeom prst="rect">
            <a:avLst/>
          </a:prstGeom>
        </p:spPr>
      </p:pic>
      <p:sp>
        <p:nvSpPr>
          <p:cNvPr id="9" name="Title 1">
            <a:extLst>
              <a:ext uri="{FF2B5EF4-FFF2-40B4-BE49-F238E27FC236}">
                <a16:creationId xmlns:a16="http://schemas.microsoft.com/office/drawing/2014/main" id="{1A8502E8-6D49-0148-8E79-74D110828003}"/>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1" name="Straight Connector 10">
            <a:extLst>
              <a:ext uri="{FF2B5EF4-FFF2-40B4-BE49-F238E27FC236}">
                <a16:creationId xmlns:a16="http://schemas.microsoft.com/office/drawing/2014/main" id="{CC3AB9D5-63D5-C845-9EE9-47323B47D8D3}"/>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ext Placeholder 6">
            <a:extLst>
              <a:ext uri="{FF2B5EF4-FFF2-40B4-BE49-F238E27FC236}">
                <a16:creationId xmlns:a16="http://schemas.microsoft.com/office/drawing/2014/main" id="{CF1D9D5A-91BF-5D48-B927-A5B58455E5A2}"/>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5ACADCEC-F0AC-1A4F-BF69-1862F17AB2DB}"/>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4" name="Footer Placeholder 8">
            <a:extLst>
              <a:ext uri="{FF2B5EF4-FFF2-40B4-BE49-F238E27FC236}">
                <a16:creationId xmlns:a16="http://schemas.microsoft.com/office/drawing/2014/main" id="{EC4C956A-E6D9-D24C-87B4-60CBB21635C7}"/>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4765376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ch Background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userDrawn="1"/>
        </p:nvSpPr>
        <p:spPr>
          <a:xfrm>
            <a:off x="0" y="5410200"/>
            <a:ext cx="12192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Picture 2">
            <a:extLst>
              <a:ext uri="{FF2B5EF4-FFF2-40B4-BE49-F238E27FC236}">
                <a16:creationId xmlns:a16="http://schemas.microsoft.com/office/drawing/2014/main" id="{5F363CBB-0CE6-524D-A91E-F704F804A718}"/>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90" y="0"/>
            <a:ext cx="12191621" cy="6858000"/>
          </a:xfrm>
          <a:prstGeom prst="rect">
            <a:avLst/>
          </a:prstGeom>
        </p:spPr>
      </p:pic>
    </p:spTree>
    <p:extLst>
      <p:ext uri="{BB962C8B-B14F-4D97-AF65-F5344CB8AC3E}">
        <p14:creationId xmlns:p14="http://schemas.microsoft.com/office/powerpoint/2010/main" val="36362301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ch Background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43B87D-A0F4-A145-BCBE-88325C169FEF}"/>
              </a:ext>
            </a:extLst>
          </p:cNvPr>
          <p:cNvSpPr/>
          <p:nvPr userDrawn="1"/>
        </p:nvSpPr>
        <p:spPr>
          <a:xfrm>
            <a:off x="0" y="5410200"/>
            <a:ext cx="12192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descr="A picture containing animal, bed, computer, sitting&#10;&#10;Description automatically generated">
            <a:extLst>
              <a:ext uri="{FF2B5EF4-FFF2-40B4-BE49-F238E27FC236}">
                <a16:creationId xmlns:a16="http://schemas.microsoft.com/office/drawing/2014/main" id="{AFD0E892-AD84-1E4B-88EE-D37B1E173C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60"/>
            <a:ext cx="12192000" cy="6856680"/>
          </a:xfrm>
          <a:prstGeom prst="rect">
            <a:avLst/>
          </a:prstGeom>
        </p:spPr>
      </p:pic>
    </p:spTree>
    <p:extLst>
      <p:ext uri="{BB962C8B-B14F-4D97-AF65-F5344CB8AC3E}">
        <p14:creationId xmlns:p14="http://schemas.microsoft.com/office/powerpoint/2010/main" val="1348801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ch Background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4672F0-3606-864E-B5C6-3D3E01E37D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71" y="0"/>
            <a:ext cx="12213949" cy="6858000"/>
          </a:xfrm>
          <a:prstGeom prst="rect">
            <a:avLst/>
          </a:prstGeom>
        </p:spPr>
      </p:pic>
    </p:spTree>
    <p:extLst>
      <p:ext uri="{BB962C8B-B14F-4D97-AF65-F5344CB8AC3E}">
        <p14:creationId xmlns:p14="http://schemas.microsoft.com/office/powerpoint/2010/main" val="42108650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lue Gradient Background">
    <p:bg>
      <p:bgPr>
        <a:gradFill flip="none" rotWithShape="1">
          <a:gsLst>
            <a:gs pos="65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8393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pic>
        <p:nvPicPr>
          <p:cNvPr id="3074" name="Picture 2" descr="Hotel in Monterey, CA | Monterey Marriott"/>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766" r="10041"/>
          <a:stretch/>
        </p:blipFill>
        <p:spPr bwMode="auto">
          <a:xfrm>
            <a:off x="-45774" y="-34290"/>
            <a:ext cx="12274198" cy="69265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userDrawn="1"/>
        </p:nvSpPr>
        <p:spPr>
          <a:xfrm>
            <a:off x="6343650" y="-34290"/>
            <a:ext cx="5884774" cy="6858000"/>
          </a:xfrm>
          <a:prstGeom prst="rect">
            <a:avLst/>
          </a:prstGeom>
          <a:solidFill>
            <a:srgbClr val="00000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97704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3" name="Picture 32">
            <a:extLst>
              <a:ext uri="{FF2B5EF4-FFF2-40B4-BE49-F238E27FC236}">
                <a16:creationId xmlns:a16="http://schemas.microsoft.com/office/drawing/2014/main" id="{94BBC5B1-60EC-4841-A052-A7EA104709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10160000" y="6398772"/>
            <a:ext cx="1864144" cy="400083"/>
          </a:xfrm>
          <a:prstGeom prst="rect">
            <a:avLst/>
          </a:prstGeom>
        </p:spPr>
      </p:pic>
      <p:sp>
        <p:nvSpPr>
          <p:cNvPr id="34" name="Rectangle 33"/>
          <p:cNvSpPr/>
          <p:nvPr/>
        </p:nvSpPr>
        <p:spPr>
          <a:xfrm>
            <a:off x="46022" y="6525355"/>
            <a:ext cx="309700" cy="215444"/>
          </a:xfrm>
          <a:prstGeom prst="rect">
            <a:avLst/>
          </a:prstGeom>
        </p:spPr>
        <p:txBody>
          <a:bodyPr wrap="none">
            <a:spAutoFit/>
          </a:bodyPr>
          <a:lstStyle/>
          <a:p>
            <a:fld id="{C175B9BB-39CA-4151-B7B7-BE2D0CEF28E0}" type="slidenum">
              <a:rPr lang="en-US" sz="800" b="1">
                <a:solidFill>
                  <a:schemeClr val="tx1"/>
                </a:solidFill>
                <a:latin typeface="Arial" panose="020B0604020202020204" pitchFamily="34" charset="0"/>
                <a:cs typeface="Arial" panose="020B0604020202020204" pitchFamily="34" charset="0"/>
              </a:rPr>
              <a:pPr/>
              <a:t>‹#›</a:t>
            </a:fld>
            <a:endParaRPr lang="en-US" sz="800" b="1" dirty="0">
              <a:solidFill>
                <a:schemeClr val="tx1"/>
              </a:solidFill>
              <a:latin typeface="Arial" panose="020B0604020202020204" pitchFamily="34" charset="0"/>
              <a:cs typeface="Arial" panose="020B0604020202020204" pitchFamily="34" charset="0"/>
            </a:endParaRPr>
          </a:p>
        </p:txBody>
      </p:sp>
      <p:sp>
        <p:nvSpPr>
          <p:cNvPr id="35" name="TextBox 34"/>
          <p:cNvSpPr txBox="1"/>
          <p:nvPr/>
        </p:nvSpPr>
        <p:spPr>
          <a:xfrm>
            <a:off x="226811" y="6525355"/>
            <a:ext cx="4770052" cy="215444"/>
          </a:xfrm>
          <a:prstGeom prst="rect">
            <a:avLst/>
          </a:prstGeom>
          <a:noFill/>
        </p:spPr>
        <p:txBody>
          <a:bodyPr wrap="square" rtlCol="0">
            <a:spAutoFit/>
          </a:bodyPr>
          <a:lstStyle/>
          <a:p>
            <a:pPr fontAlgn="base">
              <a:spcBef>
                <a:spcPct val="0"/>
              </a:spcBef>
              <a:spcAft>
                <a:spcPct val="0"/>
              </a:spcAft>
            </a:pPr>
            <a:r>
              <a:rPr lang="en-US" sz="800" b="1" dirty="0">
                <a:solidFill>
                  <a:schemeClr val="tx1"/>
                </a:solidFill>
                <a:latin typeface="Arial" panose="020B0604020202020204" pitchFamily="34" charset="0"/>
                <a:ea typeface="ＭＳ Ｐゴシック" charset="-128"/>
                <a:cs typeface="Arial" panose="020B0604020202020204" pitchFamily="34" charset="0"/>
              </a:rPr>
              <a:t>|   © 2019 Copyright,</a:t>
            </a:r>
            <a:r>
              <a:rPr lang="en-US" sz="800" b="1" baseline="0" dirty="0">
                <a:solidFill>
                  <a:schemeClr val="tx1"/>
                </a:solidFill>
                <a:latin typeface="Arial" panose="020B0604020202020204" pitchFamily="34" charset="0"/>
                <a:ea typeface="ＭＳ Ｐゴシック" charset="-128"/>
                <a:cs typeface="Arial" panose="020B0604020202020204" pitchFamily="34" charset="0"/>
              </a:rPr>
              <a:t>  </a:t>
            </a:r>
            <a:r>
              <a:rPr lang="en-US" sz="800" b="1" dirty="0">
                <a:solidFill>
                  <a:schemeClr val="tx1"/>
                </a:solidFill>
                <a:latin typeface="Arial" panose="020B0604020202020204" pitchFamily="34" charset="0"/>
                <a:ea typeface="ＭＳ Ｐゴシック" charset="-128"/>
                <a:cs typeface="Arial" panose="020B0604020202020204" pitchFamily="34" charset="0"/>
              </a:rPr>
              <a:t>Confidential and Proprietary</a:t>
            </a:r>
          </a:p>
        </p:txBody>
      </p:sp>
      <p:cxnSp>
        <p:nvCxnSpPr>
          <p:cNvPr id="37" name="Straight Connector 36">
            <a:extLst>
              <a:ext uri="{FF2B5EF4-FFF2-40B4-BE49-F238E27FC236}">
                <a16:creationId xmlns:a16="http://schemas.microsoft.com/office/drawing/2014/main" id="{D3E2704D-D973-44F5-AFE3-5458B42961F6}"/>
              </a:ext>
            </a:extLst>
          </p:cNvPr>
          <p:cNvCxnSpPr>
            <a:cxnSpLocks/>
          </p:cNvCxnSpPr>
          <p:nvPr/>
        </p:nvCxnSpPr>
        <p:spPr>
          <a:xfrm>
            <a:off x="0" y="6255657"/>
            <a:ext cx="121920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Title 1"/>
          <p:cNvSpPr>
            <a:spLocks noGrp="1"/>
          </p:cNvSpPr>
          <p:nvPr>
            <p:ph type="title"/>
          </p:nvPr>
        </p:nvSpPr>
        <p:spPr>
          <a:xfrm>
            <a:off x="285955" y="20894"/>
            <a:ext cx="10643304" cy="643047"/>
          </a:xfrm>
        </p:spPr>
        <p:txBody>
          <a:bodyPr anchor="ctr">
            <a:normAutofit/>
          </a:bodyPr>
          <a:lstStyle>
            <a:lvl1pPr>
              <a:defRPr sz="2400" b="1">
                <a:solidFill>
                  <a:schemeClr val="tx2"/>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810620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Header &amp; 2-Column (Numbered text on lef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39FC2E-D03D-1349-9667-E9BDAC284A9B}"/>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34387222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Header &amp; 2-Column (Numbered text on lef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rcRect/>
          <a:stretch/>
        </p:blipFill>
        <p:spPr>
          <a:xfrm>
            <a:off x="1768" y="991"/>
            <a:ext cx="12188459" cy="6856008"/>
          </a:xfrm>
          <a:prstGeom prst="rect">
            <a:avLst/>
          </a:prstGeom>
        </p:spPr>
      </p:pic>
    </p:spTree>
    <p:extLst>
      <p:ext uri="{BB962C8B-B14F-4D97-AF65-F5344CB8AC3E}">
        <p14:creationId xmlns:p14="http://schemas.microsoft.com/office/powerpoint/2010/main" val="12218824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FDFDDD-BA97-4075-8CDB-07A5CD79A0C5}" type="slidenum">
              <a:rPr lang="en-US" smtClean="0"/>
              <a:t>‹#›</a:t>
            </a:fld>
            <a:endParaRPr lang="en-US"/>
          </a:p>
        </p:txBody>
      </p:sp>
    </p:spTree>
    <p:extLst>
      <p:ext uri="{BB962C8B-B14F-4D97-AF65-F5344CB8AC3E}">
        <p14:creationId xmlns:p14="http://schemas.microsoft.com/office/powerpoint/2010/main" val="2519586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5_Blue Cover Slide, Graphic">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5338956-4D4C-BE49-89B3-51444DBFFA45}"/>
              </a:ext>
            </a:extLst>
          </p:cNvPr>
          <p:cNvSpPr>
            <a:spLocks noGrp="1"/>
          </p:cNvSpPr>
          <p:nvPr>
            <p:ph type="ctrTitle" hasCustomPrompt="1"/>
          </p:nvPr>
        </p:nvSpPr>
        <p:spPr bwMode="white">
          <a:xfrm>
            <a:off x="394447" y="230523"/>
            <a:ext cx="11482207" cy="415498"/>
          </a:xfrm>
        </p:spPr>
        <p:txBody>
          <a:bodyPr wrap="square" anchor="b">
            <a:spAutoFit/>
          </a:bodyPr>
          <a:lstStyle>
            <a:lvl1pPr algn="l">
              <a:defRPr sz="3000" b="1">
                <a:solidFill>
                  <a:schemeClr val="tx2"/>
                </a:solidFill>
              </a:defRPr>
            </a:lvl1pPr>
          </a:lstStyle>
          <a:p>
            <a:pPr lvl="0"/>
            <a:r>
              <a:rPr lang="en-US" dirty="0"/>
              <a:t>Presentation Title Goes Here</a:t>
            </a:r>
          </a:p>
        </p:txBody>
      </p:sp>
      <p:sp>
        <p:nvSpPr>
          <p:cNvPr id="10" name="Footer Placeholder 10">
            <a:extLst>
              <a:ext uri="{FF2B5EF4-FFF2-40B4-BE49-F238E27FC236}">
                <a16:creationId xmlns:a16="http://schemas.microsoft.com/office/drawing/2014/main" id="{69CEB497-6C77-BB41-8B8D-37BDC8F7099B}"/>
              </a:ext>
            </a:extLst>
          </p:cNvPr>
          <p:cNvSpPr>
            <a:spLocks noGrp="1"/>
          </p:cNvSpPr>
          <p:nvPr>
            <p:ph type="ftr" sz="quarter" idx="11"/>
          </p:nvPr>
        </p:nvSpPr>
        <p:spPr bwMode="white">
          <a:xfrm>
            <a:off x="894203" y="6447491"/>
            <a:ext cx="3630706" cy="153888"/>
          </a:xfrm>
          <a:prstGeom prst="rect">
            <a:avLst/>
          </a:prstGeom>
        </p:spPr>
        <p:txBody>
          <a:bodyPr wrap="square">
            <a:spAutoFit/>
          </a:bodyPr>
          <a:lstStyle>
            <a:lvl1pPr algn="l">
              <a:defRPr sz="1000">
                <a:solidFill>
                  <a:schemeClr val="bg1">
                    <a:lumMod val="50000"/>
                  </a:schemeClr>
                </a:solidFill>
              </a:defRPr>
            </a:lvl1pPr>
            <a:lvl2pPr marL="0" indent="0">
              <a:defRPr sz="1000">
                <a:solidFill>
                  <a:schemeClr val="bg1"/>
                </a:solidFill>
              </a:defRPr>
            </a:lvl2pPr>
            <a:lvl3pPr marL="0" indent="0">
              <a:defRPr sz="1000">
                <a:solidFill>
                  <a:schemeClr val="bg1"/>
                </a:solidFill>
              </a:defRPr>
            </a:lvl3pPr>
            <a:lvl4pPr marL="0" indent="0">
              <a:defRPr sz="1000">
                <a:solidFill>
                  <a:schemeClr val="bg1"/>
                </a:solidFill>
              </a:defRPr>
            </a:lvl4pPr>
            <a:lvl5pPr marL="0" indent="0">
              <a:defRPr sz="1000">
                <a:solidFill>
                  <a:schemeClr val="bg1"/>
                </a:solidFill>
              </a:defRPr>
            </a:lvl5pPr>
            <a:lvl6pPr marL="0" indent="0">
              <a:defRPr sz="1000">
                <a:solidFill>
                  <a:schemeClr val="bg1"/>
                </a:solidFill>
              </a:defRPr>
            </a:lvl6pPr>
            <a:lvl7pPr marL="0" indent="0">
              <a:defRPr sz="1000">
                <a:solidFill>
                  <a:schemeClr val="bg1"/>
                </a:solidFill>
              </a:defRPr>
            </a:lvl7pPr>
            <a:lvl8pPr marL="0" indent="0">
              <a:defRPr sz="1000">
                <a:solidFill>
                  <a:schemeClr val="bg1"/>
                </a:solidFill>
              </a:defRPr>
            </a:lvl8pPr>
            <a:lvl9pPr marL="0" indent="0">
              <a:defRPr sz="1000">
                <a:solidFill>
                  <a:schemeClr val="bg1"/>
                </a:solidFill>
              </a:defRPr>
            </a:lvl9pPr>
          </a:lstStyle>
          <a:p>
            <a:endParaRPr lang="en-US" dirty="0"/>
          </a:p>
        </p:txBody>
      </p:sp>
      <p:pic>
        <p:nvPicPr>
          <p:cNvPr id="8" name="Picture 7">
            <a:extLst>
              <a:ext uri="{FF2B5EF4-FFF2-40B4-BE49-F238E27FC236}">
                <a16:creationId xmlns:a16="http://schemas.microsoft.com/office/drawing/2014/main" id="{024297E4-6392-5041-B1B3-D9B43F0EFB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8382" y="6398698"/>
            <a:ext cx="1518343" cy="251474"/>
          </a:xfrm>
          <a:prstGeom prst="rect">
            <a:avLst/>
          </a:prstGeom>
        </p:spPr>
      </p:pic>
      <p:pic>
        <p:nvPicPr>
          <p:cNvPr id="9" name="Picture 8">
            <a:extLst>
              <a:ext uri="{FF2B5EF4-FFF2-40B4-BE49-F238E27FC236}">
                <a16:creationId xmlns:a16="http://schemas.microsoft.com/office/drawing/2014/main" id="{405FAF1A-E81A-9D44-809B-933AEA0E175E}"/>
              </a:ext>
            </a:extLst>
          </p:cNvPr>
          <p:cNvPicPr>
            <a:picLocks noChangeAspect="1"/>
          </p:cNvPicPr>
          <p:nvPr userDrawn="1"/>
        </p:nvPicPr>
        <p:blipFill>
          <a:blip r:embed="rId3"/>
          <a:stretch>
            <a:fillRect/>
          </a:stretch>
        </p:blipFill>
        <p:spPr bwMode="black">
          <a:xfrm>
            <a:off x="10345000" y="6378820"/>
            <a:ext cx="1531654" cy="328724"/>
          </a:xfrm>
          <a:prstGeom prst="rect">
            <a:avLst/>
          </a:prstGeom>
        </p:spPr>
      </p:pic>
    </p:spTree>
    <p:extLst>
      <p:ext uri="{BB962C8B-B14F-4D97-AF65-F5344CB8AC3E}">
        <p14:creationId xmlns:p14="http://schemas.microsoft.com/office/powerpoint/2010/main" val="4252462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Single">
    <p:spTree>
      <p:nvGrpSpPr>
        <p:cNvPr id="1" name=""/>
        <p:cNvGrpSpPr/>
        <p:nvPr/>
      </p:nvGrpSpPr>
      <p:grpSpPr>
        <a:xfrm>
          <a:off x="0" y="0"/>
          <a:ext cx="0" cy="0"/>
          <a:chOff x="0" y="0"/>
          <a:chExt cx="0" cy="0"/>
        </a:xfrm>
      </p:grpSpPr>
      <p:pic>
        <p:nvPicPr>
          <p:cNvPr id="19" name="Picture 18" descr="A close up of a sign&#10;&#10;Description automatically generated">
            <a:extLst>
              <a:ext uri="{FF2B5EF4-FFF2-40B4-BE49-F238E27FC236}">
                <a16:creationId xmlns:a16="http://schemas.microsoft.com/office/drawing/2014/main" id="{729CBCB3-DFC4-6A43-9125-F8D01C1DBC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5942" y="106135"/>
            <a:ext cx="4316545" cy="1562623"/>
          </a:xfrm>
          <a:prstGeom prst="rect">
            <a:avLst/>
          </a:prstGeom>
        </p:spPr>
      </p:pic>
      <p:sp>
        <p:nvSpPr>
          <p:cNvPr id="20" name="Picture Placeholder 3">
            <a:extLst>
              <a:ext uri="{FF2B5EF4-FFF2-40B4-BE49-F238E27FC236}">
                <a16:creationId xmlns:a16="http://schemas.microsoft.com/office/drawing/2014/main" id="{DF24104C-8FB7-894E-951E-C148D518F3FB}"/>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3" name="Title 1">
            <a:extLst>
              <a:ext uri="{FF2B5EF4-FFF2-40B4-BE49-F238E27FC236}">
                <a16:creationId xmlns:a16="http://schemas.microsoft.com/office/drawing/2014/main" id="{05470BAA-EBF9-104C-B584-E602EA7C40D9}"/>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accent2"/>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5" name="Straight Connector 14">
            <a:extLst>
              <a:ext uri="{FF2B5EF4-FFF2-40B4-BE49-F238E27FC236}">
                <a16:creationId xmlns:a16="http://schemas.microsoft.com/office/drawing/2014/main" id="{2E88B880-0C43-D846-8830-8FD4A742FB42}"/>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8691E4B0-6503-2048-9FDD-2EABA64EA67C}"/>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accent2"/>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7" name="Text Placeholder 20">
            <a:extLst>
              <a:ext uri="{FF2B5EF4-FFF2-40B4-BE49-F238E27FC236}">
                <a16:creationId xmlns:a16="http://schemas.microsoft.com/office/drawing/2014/main" id="{D30C681C-64D6-E149-9987-42CE9688ABC2}"/>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8" name="Footer Placeholder 8">
            <a:extLst>
              <a:ext uri="{FF2B5EF4-FFF2-40B4-BE49-F238E27FC236}">
                <a16:creationId xmlns:a16="http://schemas.microsoft.com/office/drawing/2014/main" id="{ECF9ED1D-DD1B-3C44-B499-54A9BDCDF3C8}"/>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accent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30660856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48B4-F4ED-4DA0-AE35-136D1133A4FD}"/>
              </a:ext>
            </a:extLst>
          </p:cNvPr>
          <p:cNvSpPr>
            <a:spLocks noGrp="1"/>
          </p:cNvSpPr>
          <p:nvPr>
            <p:ph type="title"/>
          </p:nvPr>
        </p:nvSpPr>
        <p:spPr>
          <a:xfrm>
            <a:off x="505369" y="119327"/>
            <a:ext cx="11180064" cy="1060704"/>
          </a:xfrm>
        </p:spPr>
        <p:txBody>
          <a:bodyPr/>
          <a:lstStyle/>
          <a:p>
            <a:r>
              <a:rPr lang="en-US"/>
              <a:t>Click to edit Master title style</a:t>
            </a:r>
          </a:p>
        </p:txBody>
      </p:sp>
      <p:sp>
        <p:nvSpPr>
          <p:cNvPr id="6" name="Date Placeholder 5">
            <a:extLst>
              <a:ext uri="{FF2B5EF4-FFF2-40B4-BE49-F238E27FC236}">
                <a16:creationId xmlns:a16="http://schemas.microsoft.com/office/drawing/2014/main" id="{D65DC66A-BAB7-4355-9ED4-0CA743C61960}"/>
              </a:ext>
            </a:extLst>
          </p:cNvPr>
          <p:cNvSpPr>
            <a:spLocks noGrp="1"/>
          </p:cNvSpPr>
          <p:nvPr>
            <p:ph type="dt" sz="half" idx="10"/>
          </p:nvPr>
        </p:nvSpPr>
        <p:spPr/>
        <p:txBody>
          <a:bodyPr/>
          <a:lstStyle/>
          <a:p>
            <a:endParaRPr lang="en-US" dirty="0"/>
          </a:p>
        </p:txBody>
      </p:sp>
      <p:sp>
        <p:nvSpPr>
          <p:cNvPr id="7" name="Footer Placeholder 6">
            <a:extLst>
              <a:ext uri="{FF2B5EF4-FFF2-40B4-BE49-F238E27FC236}">
                <a16:creationId xmlns:a16="http://schemas.microsoft.com/office/drawing/2014/main" id="{A7E53A72-E1D6-4692-98EC-6243614B7573}"/>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6049D8E0-67E3-4D7E-847C-95CFA1F84B8F}"/>
              </a:ext>
            </a:extLst>
          </p:cNvPr>
          <p:cNvSpPr>
            <a:spLocks noGrp="1"/>
          </p:cNvSpPr>
          <p:nvPr>
            <p:ph type="sldNum" sz="quarter" idx="12"/>
          </p:nvPr>
        </p:nvSpPr>
        <p:spPr/>
        <p:txBody>
          <a:bodyPr/>
          <a:lstStyle/>
          <a:p>
            <a:fld id="{2EFEF571-C9B4-4D92-A7F7-315B894862A8}" type="slidenum">
              <a:rPr lang="en-US" smtClean="0"/>
              <a:pPr/>
              <a:t>‹#›</a:t>
            </a:fld>
            <a:endParaRPr lang="en-US" dirty="0"/>
          </a:p>
        </p:txBody>
      </p:sp>
      <p:pic>
        <p:nvPicPr>
          <p:cNvPr id="9" name="Picture 8">
            <a:extLst>
              <a:ext uri="{FF2B5EF4-FFF2-40B4-BE49-F238E27FC236}">
                <a16:creationId xmlns:a16="http://schemas.microsoft.com/office/drawing/2014/main" id="{0E5CE040-C0D3-40BD-8063-A2DF101E8B8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396264" y="6490037"/>
            <a:ext cx="1704217" cy="365760"/>
          </a:xfrm>
          <a:prstGeom prst="rect">
            <a:avLst/>
          </a:prstGeom>
        </p:spPr>
      </p:pic>
    </p:spTree>
    <p:extLst>
      <p:ext uri="{BB962C8B-B14F-4D97-AF65-F5344CB8AC3E}">
        <p14:creationId xmlns:p14="http://schemas.microsoft.com/office/powerpoint/2010/main" val="31918783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er and Text">
    <p:spTree>
      <p:nvGrpSpPr>
        <p:cNvPr id="1" name=""/>
        <p:cNvGrpSpPr/>
        <p:nvPr/>
      </p:nvGrpSpPr>
      <p:grpSpPr>
        <a:xfrm>
          <a:off x="0" y="0"/>
          <a:ext cx="0" cy="0"/>
          <a:chOff x="0" y="0"/>
          <a:chExt cx="0" cy="0"/>
        </a:xfrm>
      </p:grpSpPr>
      <p:sp>
        <p:nvSpPr>
          <p:cNvPr id="2" name="Title 1"/>
          <p:cNvSpPr>
            <a:spLocks noGrp="1"/>
          </p:cNvSpPr>
          <p:nvPr>
            <p:ph type="title"/>
          </p:nvPr>
        </p:nvSpPr>
        <p:spPr>
          <a:xfrm>
            <a:off x="419811" y="176701"/>
            <a:ext cx="9868728" cy="576737"/>
          </a:xfrm>
        </p:spPr>
        <p:txBody>
          <a:bodyPr anchor="ctr">
            <a:normAutofit/>
          </a:bodyPr>
          <a:lstStyle/>
          <a:p>
            <a:r>
              <a:rPr lang="en-US" dirty="0"/>
              <a:t>Click to edit Master title style</a:t>
            </a:r>
          </a:p>
        </p:txBody>
      </p:sp>
      <p:sp>
        <p:nvSpPr>
          <p:cNvPr id="5" name="Text Placeholder 4"/>
          <p:cNvSpPr>
            <a:spLocks noGrp="1"/>
          </p:cNvSpPr>
          <p:nvPr>
            <p:ph type="body" sz="quarter" idx="13"/>
          </p:nvPr>
        </p:nvSpPr>
        <p:spPr>
          <a:xfrm>
            <a:off x="419811" y="1325972"/>
            <a:ext cx="11281123" cy="4374089"/>
          </a:xfrm>
          <a:prstGeom prst="rect">
            <a:avLst/>
          </a:prstGeom>
        </p:spPr>
        <p:txBody>
          <a:bodyPr vert="horz">
            <a:normAutofit/>
          </a:bodyPr>
          <a:lstStyle>
            <a:lvl1pPr marL="0" indent="0">
              <a:buNone/>
              <a:defRPr sz="3200">
                <a:solidFill>
                  <a:srgbClr val="141414"/>
                </a:solidFill>
                <a:latin typeface="Calibri" panose="020F0502020204030204" pitchFamily="34" charset="0"/>
                <a:cs typeface="Calibri" panose="020F0502020204030204" pitchFamily="34" charset="0"/>
              </a:defRPr>
            </a:lvl1pPr>
            <a:lvl2pPr marL="304792" indent="-302676">
              <a:buClr>
                <a:schemeClr val="accent2"/>
              </a:buClr>
              <a:buFont typeface="Arial"/>
              <a:buChar char="•"/>
              <a:defRPr sz="3200">
                <a:solidFill>
                  <a:srgbClr val="141414"/>
                </a:solidFill>
                <a:latin typeface="Calibri" panose="020F0502020204030204" pitchFamily="34" charset="0"/>
                <a:cs typeface="Calibri" panose="020F0502020204030204" pitchFamily="34" charset="0"/>
              </a:defRPr>
            </a:lvl2pPr>
            <a:lvl3pPr marL="383108" indent="-222245">
              <a:buClr>
                <a:schemeClr val="accent2"/>
              </a:buClr>
              <a:buFont typeface="Arial"/>
              <a:buChar char="•"/>
              <a:defRPr sz="2667">
                <a:solidFill>
                  <a:srgbClr val="141414"/>
                </a:solidFill>
                <a:latin typeface="Calibri" panose="020F0502020204030204" pitchFamily="34" charset="0"/>
                <a:cs typeface="Calibri" panose="020F0502020204030204" pitchFamily="34" charset="0"/>
              </a:defRPr>
            </a:lvl3pPr>
            <a:lvl4pPr marL="524920" indent="-234945">
              <a:buClr>
                <a:schemeClr val="accent2"/>
              </a:buClr>
              <a:buFont typeface="Arial"/>
              <a:buChar char="•"/>
              <a:defRPr sz="2400">
                <a:solidFill>
                  <a:srgbClr val="141414"/>
                </a:solidFill>
                <a:latin typeface="Calibri" panose="020F0502020204030204" pitchFamily="34" charset="0"/>
                <a:cs typeface="Calibri" panose="020F0502020204030204" pitchFamily="34" charset="0"/>
              </a:defRPr>
            </a:lvl4pPr>
            <a:lvl5pPr marL="683667" indent="-234945">
              <a:buClr>
                <a:schemeClr val="accent2"/>
              </a:buClr>
              <a:buFont typeface="Arial"/>
              <a:buChar char="•"/>
              <a:defRPr sz="2400">
                <a:solidFill>
                  <a:srgbClr val="141414"/>
                </a:solidFill>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30386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White Cover + Client Logo_Double Line">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E1BCDCE1-35CA-004E-8A2B-18D80E76E3AE}"/>
              </a:ext>
            </a:extLst>
          </p:cNvPr>
          <p:cNvCxnSpPr>
            <a:cxnSpLocks/>
          </p:cNvCxnSpPr>
          <p:nvPr userDrawn="1"/>
        </p:nvCxnSpPr>
        <p:spPr>
          <a:xfrm flipV="1">
            <a:off x="4148757" y="763730"/>
            <a:ext cx="0" cy="865637"/>
          </a:xfrm>
          <a:prstGeom prst="line">
            <a:avLst/>
          </a:prstGeom>
          <a:ln w="19050" cap="rnd">
            <a:solidFill>
              <a:schemeClr val="bg2"/>
            </a:solidFill>
            <a:prstDash val="sysDot"/>
            <a:round/>
          </a:ln>
        </p:spPr>
        <p:style>
          <a:lnRef idx="1">
            <a:schemeClr val="accent1"/>
          </a:lnRef>
          <a:fillRef idx="0">
            <a:schemeClr val="accent1"/>
          </a:fillRef>
          <a:effectRef idx="0">
            <a:schemeClr val="accent1"/>
          </a:effectRef>
          <a:fontRef idx="minor">
            <a:schemeClr val="tx1"/>
          </a:fontRef>
        </p:style>
      </p:cxnSp>
      <p:pic>
        <p:nvPicPr>
          <p:cNvPr id="10" name="Picture 9" descr="A close up of a sign&#10;&#10;Description automatically generated">
            <a:extLst>
              <a:ext uri="{FF2B5EF4-FFF2-40B4-BE49-F238E27FC236}">
                <a16:creationId xmlns:a16="http://schemas.microsoft.com/office/drawing/2014/main" id="{4CD00A0B-19B3-AE44-9414-54B79855A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5942" y="106135"/>
            <a:ext cx="4316545" cy="1562623"/>
          </a:xfrm>
          <a:prstGeom prst="rect">
            <a:avLst/>
          </a:prstGeom>
        </p:spPr>
      </p:pic>
      <p:sp>
        <p:nvSpPr>
          <p:cNvPr id="11" name="Picture Placeholder 3">
            <a:extLst>
              <a:ext uri="{FF2B5EF4-FFF2-40B4-BE49-F238E27FC236}">
                <a16:creationId xmlns:a16="http://schemas.microsoft.com/office/drawing/2014/main" id="{2A573C84-40C4-8C40-AA0B-78E1756B2B15}"/>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tx2">
                    <a:lumMod val="75000"/>
                    <a:lumOff val="25000"/>
                  </a:schemeClr>
                </a:solidFill>
              </a:defRPr>
            </a:lvl1pPr>
          </a:lstStyle>
          <a:p>
            <a:r>
              <a:rPr lang="en-US" dirty="0"/>
              <a:t>Insert Client or Partner Logo Here</a:t>
            </a:r>
          </a:p>
        </p:txBody>
      </p:sp>
      <p:sp>
        <p:nvSpPr>
          <p:cNvPr id="12" name="Title 1">
            <a:extLst>
              <a:ext uri="{FF2B5EF4-FFF2-40B4-BE49-F238E27FC236}">
                <a16:creationId xmlns:a16="http://schemas.microsoft.com/office/drawing/2014/main" id="{700CE5C8-92DF-234A-BCE9-4D8228A620AA}"/>
              </a:ext>
            </a:extLst>
          </p:cNvPr>
          <p:cNvSpPr>
            <a:spLocks noGrp="1"/>
          </p:cNvSpPr>
          <p:nvPr>
            <p:ph type="ctrTitle" hasCustomPrompt="1"/>
          </p:nvPr>
        </p:nvSpPr>
        <p:spPr bwMode="white">
          <a:xfrm>
            <a:off x="552218" y="2081689"/>
            <a:ext cx="11131783" cy="1477328"/>
          </a:xfrm>
        </p:spPr>
        <p:txBody>
          <a:bodyPr wrap="square" anchor="ctr" anchorCtr="0">
            <a:spAutoFit/>
          </a:bodyPr>
          <a:lstStyle>
            <a:lvl1pPr algn="l">
              <a:defRPr sz="5333" b="1" i="0">
                <a:solidFill>
                  <a:schemeClr val="accent2"/>
                </a:solidFill>
                <a:latin typeface="Arial" panose="020B0604020202020204" pitchFamily="34" charset="0"/>
                <a:cs typeface="Arial" panose="020B0604020202020204" pitchFamily="34" charset="0"/>
              </a:defRPr>
            </a:lvl1pPr>
          </a:lstStyle>
          <a:p>
            <a:pPr lvl="0"/>
            <a:r>
              <a:rPr lang="en-US" dirty="0"/>
              <a:t>Double Line Title Here</a:t>
            </a:r>
            <a:br>
              <a:rPr lang="en-US" dirty="0"/>
            </a:br>
            <a:r>
              <a:rPr lang="en-US" dirty="0"/>
              <a:t>Double Line Title Here</a:t>
            </a:r>
          </a:p>
        </p:txBody>
      </p:sp>
      <p:cxnSp>
        <p:nvCxnSpPr>
          <p:cNvPr id="13" name="Straight Connector 12">
            <a:extLst>
              <a:ext uri="{FF2B5EF4-FFF2-40B4-BE49-F238E27FC236}">
                <a16:creationId xmlns:a16="http://schemas.microsoft.com/office/drawing/2014/main" id="{662BF120-174E-F14D-A8E6-DB694BF08E0D}"/>
              </a:ext>
            </a:extLst>
          </p:cNvPr>
          <p:cNvCxnSpPr>
            <a:cxnSpLocks/>
          </p:cNvCxnSpPr>
          <p:nvPr userDrawn="1"/>
        </p:nvCxnSpPr>
        <p:spPr bwMode="white">
          <a:xfrm flipH="1">
            <a:off x="523863" y="448765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ext Placeholder 6">
            <a:extLst>
              <a:ext uri="{FF2B5EF4-FFF2-40B4-BE49-F238E27FC236}">
                <a16:creationId xmlns:a16="http://schemas.microsoft.com/office/drawing/2014/main" id="{428A13C9-C291-9B4A-83A8-715B7AC0FB45}"/>
              </a:ext>
            </a:extLst>
          </p:cNvPr>
          <p:cNvSpPr>
            <a:spLocks noGrp="1"/>
          </p:cNvSpPr>
          <p:nvPr>
            <p:ph type="body" sz="quarter" idx="12" hasCustomPrompt="1"/>
          </p:nvPr>
        </p:nvSpPr>
        <p:spPr>
          <a:xfrm>
            <a:off x="552218" y="3640417"/>
            <a:ext cx="11103597" cy="541969"/>
          </a:xfrm>
        </p:spPr>
        <p:txBody>
          <a:bodyPr anchor="ctr" anchorCtr="0">
            <a:noAutofit/>
          </a:bodyPr>
          <a:lstStyle>
            <a:lvl1pPr marL="0" indent="0">
              <a:buFont typeface="Arial" panose="020B0604020202020204" pitchFamily="34" charset="0"/>
              <a:buNone/>
              <a:defRPr sz="2667">
                <a:solidFill>
                  <a:schemeClr val="accent2"/>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6" name="Text Placeholder 20">
            <a:extLst>
              <a:ext uri="{FF2B5EF4-FFF2-40B4-BE49-F238E27FC236}">
                <a16:creationId xmlns:a16="http://schemas.microsoft.com/office/drawing/2014/main" id="{09653D53-CFCB-F64B-AB0E-8B1239B019D7}"/>
              </a:ext>
            </a:extLst>
          </p:cNvPr>
          <p:cNvSpPr>
            <a:spLocks noGrp="1"/>
          </p:cNvSpPr>
          <p:nvPr>
            <p:ph type="body" sz="quarter" idx="13" hasCustomPrompt="1"/>
          </p:nvPr>
        </p:nvSpPr>
        <p:spPr>
          <a:xfrm>
            <a:off x="552218" y="464699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7" name="Footer Placeholder 8">
            <a:extLst>
              <a:ext uri="{FF2B5EF4-FFF2-40B4-BE49-F238E27FC236}">
                <a16:creationId xmlns:a16="http://schemas.microsoft.com/office/drawing/2014/main" id="{6E1D5D37-263A-134E-A978-EABB8ACB44A2}"/>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accent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2961537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ue Gradient Cover Single + Client Logo_Single">
    <p:bg>
      <p:bgPr>
        <a:gradFill flip="none" rotWithShape="1">
          <a:gsLst>
            <a:gs pos="66000">
              <a:schemeClr val="accent1"/>
            </a:gs>
            <a:gs pos="0">
              <a:schemeClr val="accent3"/>
            </a:gs>
          </a:gsLst>
          <a:lin ang="13500000" scaled="1"/>
          <a:tileRect/>
        </a:gra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E394311-CCC6-F94F-925A-AA4EE294BA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7277" y="510502"/>
            <a:ext cx="3499417" cy="744557"/>
          </a:xfrm>
          <a:prstGeom prst="rect">
            <a:avLst/>
          </a:prstGeom>
        </p:spPr>
      </p:pic>
      <p:sp>
        <p:nvSpPr>
          <p:cNvPr id="20" name="Picture Placeholder 3">
            <a:extLst>
              <a:ext uri="{FF2B5EF4-FFF2-40B4-BE49-F238E27FC236}">
                <a16:creationId xmlns:a16="http://schemas.microsoft.com/office/drawing/2014/main" id="{7C58A344-CE77-2840-9D7F-E36E95488277}"/>
              </a:ext>
            </a:extLst>
          </p:cNvPr>
          <p:cNvSpPr>
            <a:spLocks noGrp="1"/>
          </p:cNvSpPr>
          <p:nvPr>
            <p:ph type="pic" sz="quarter" idx="14" hasCustomPrompt="1"/>
          </p:nvPr>
        </p:nvSpPr>
        <p:spPr>
          <a:xfrm>
            <a:off x="4685351" y="408954"/>
            <a:ext cx="3703276" cy="819151"/>
          </a:xfrm>
          <a:noFill/>
        </p:spPr>
        <p:txBody>
          <a:bodyPr anchor="ctr" anchorCtr="0"/>
          <a:lstStyle>
            <a:lvl1pPr algn="ctr">
              <a:defRPr>
                <a:solidFill>
                  <a:schemeClr val="bg1"/>
                </a:solidFill>
              </a:defRPr>
            </a:lvl1pPr>
          </a:lstStyle>
          <a:p>
            <a:r>
              <a:rPr lang="en-US" dirty="0"/>
              <a:t>Insert Client or Partner Logo Here</a:t>
            </a:r>
          </a:p>
        </p:txBody>
      </p:sp>
      <p:sp>
        <p:nvSpPr>
          <p:cNvPr id="9" name="Title 1">
            <a:extLst>
              <a:ext uri="{FF2B5EF4-FFF2-40B4-BE49-F238E27FC236}">
                <a16:creationId xmlns:a16="http://schemas.microsoft.com/office/drawing/2014/main" id="{08944D65-B84E-A049-98EE-5270F8EEF106}"/>
              </a:ext>
            </a:extLst>
          </p:cNvPr>
          <p:cNvSpPr>
            <a:spLocks noGrp="1"/>
          </p:cNvSpPr>
          <p:nvPr>
            <p:ph type="ctrTitle" hasCustomPrompt="1"/>
          </p:nvPr>
        </p:nvSpPr>
        <p:spPr bwMode="white">
          <a:xfrm>
            <a:off x="552218" y="2451021"/>
            <a:ext cx="11131783" cy="738664"/>
          </a:xfrm>
        </p:spPr>
        <p:txBody>
          <a:bodyPr wrap="square" anchor="ctr" anchorCtr="0">
            <a:spAutoFit/>
          </a:bodyPr>
          <a:lstStyle>
            <a:lvl1pPr algn="l">
              <a:defRPr sz="5333" b="1" i="0">
                <a:solidFill>
                  <a:schemeClr val="bg1"/>
                </a:solidFill>
                <a:latin typeface="Arial" panose="020B0604020202020204" pitchFamily="34" charset="0"/>
                <a:cs typeface="Arial" panose="020B0604020202020204" pitchFamily="34" charset="0"/>
              </a:defRPr>
            </a:lvl1pPr>
          </a:lstStyle>
          <a:p>
            <a:pPr lvl="0"/>
            <a:r>
              <a:rPr lang="en-US" dirty="0"/>
              <a:t>Single Line Title Here</a:t>
            </a:r>
          </a:p>
        </p:txBody>
      </p:sp>
      <p:cxnSp>
        <p:nvCxnSpPr>
          <p:cNvPr id="10" name="Straight Connector 9">
            <a:extLst>
              <a:ext uri="{FF2B5EF4-FFF2-40B4-BE49-F238E27FC236}">
                <a16:creationId xmlns:a16="http://schemas.microsoft.com/office/drawing/2014/main" id="{BF3F2592-9A69-2945-909D-AF9293BA5882}"/>
              </a:ext>
            </a:extLst>
          </p:cNvPr>
          <p:cNvCxnSpPr>
            <a:cxnSpLocks/>
          </p:cNvCxnSpPr>
          <p:nvPr userDrawn="1"/>
        </p:nvCxnSpPr>
        <p:spPr bwMode="white">
          <a:xfrm flipH="1">
            <a:off x="523863" y="4116591"/>
            <a:ext cx="289261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Text Placeholder 6">
            <a:extLst>
              <a:ext uri="{FF2B5EF4-FFF2-40B4-BE49-F238E27FC236}">
                <a16:creationId xmlns:a16="http://schemas.microsoft.com/office/drawing/2014/main" id="{F36DBBC6-5A42-814E-A38D-B5720F6B246C}"/>
              </a:ext>
            </a:extLst>
          </p:cNvPr>
          <p:cNvSpPr>
            <a:spLocks noGrp="1"/>
          </p:cNvSpPr>
          <p:nvPr>
            <p:ph type="body" sz="quarter" idx="12" hasCustomPrompt="1"/>
          </p:nvPr>
        </p:nvSpPr>
        <p:spPr>
          <a:xfrm>
            <a:off x="552218" y="3269357"/>
            <a:ext cx="11103597" cy="541969"/>
          </a:xfrm>
        </p:spPr>
        <p:txBody>
          <a:bodyPr anchor="ctr" anchorCtr="0">
            <a:noAutofit/>
          </a:bodyPr>
          <a:lstStyle>
            <a:lvl1pPr marL="0" indent="0">
              <a:buFont typeface="Arial" panose="020B0604020202020204" pitchFamily="34" charset="0"/>
              <a:buNone/>
              <a:defRPr sz="2667">
                <a:solidFill>
                  <a:schemeClr val="bg1"/>
                </a:solidFill>
              </a:defRPr>
            </a:lvl1pPr>
            <a:lvl2pPr marL="0" indent="0">
              <a:buNone/>
              <a:defRPr>
                <a:solidFill>
                  <a:schemeClr val="bg2"/>
                </a:solidFill>
              </a:defRPr>
            </a:lvl2pPr>
            <a:lvl3pPr marL="304792" indent="0">
              <a:buNone/>
              <a:defRPr/>
            </a:lvl3pPr>
          </a:lstStyle>
          <a:p>
            <a:pPr lvl="0"/>
            <a:r>
              <a:rPr lang="en-US" dirty="0"/>
              <a:t>Speaker’s Full Name or Subtitle</a:t>
            </a:r>
          </a:p>
        </p:txBody>
      </p:sp>
      <p:sp>
        <p:nvSpPr>
          <p:cNvPr id="13" name="Text Placeholder 20">
            <a:extLst>
              <a:ext uri="{FF2B5EF4-FFF2-40B4-BE49-F238E27FC236}">
                <a16:creationId xmlns:a16="http://schemas.microsoft.com/office/drawing/2014/main" id="{D23382F7-67E9-6D40-8247-B2FB027F3D40}"/>
              </a:ext>
            </a:extLst>
          </p:cNvPr>
          <p:cNvSpPr>
            <a:spLocks noGrp="1"/>
          </p:cNvSpPr>
          <p:nvPr>
            <p:ph type="body" sz="quarter" idx="13" hasCustomPrompt="1"/>
          </p:nvPr>
        </p:nvSpPr>
        <p:spPr>
          <a:xfrm>
            <a:off x="552218" y="4275932"/>
            <a:ext cx="11099364" cy="338667"/>
          </a:xfrm>
        </p:spPr>
        <p:txBody>
          <a:bodyPr anchor="ctr" anchorCtr="0">
            <a:normAutofit/>
          </a:bodyPr>
          <a:lstStyle>
            <a:lvl1pPr>
              <a:defRPr sz="2133">
                <a:solidFill>
                  <a:schemeClr val="accent4"/>
                </a:solidFill>
              </a:defRPr>
            </a:lvl1pPr>
          </a:lstStyle>
          <a:p>
            <a:r>
              <a:rPr lang="en-US" dirty="0"/>
              <a:t>Speaker title and/or date</a:t>
            </a:r>
          </a:p>
        </p:txBody>
      </p:sp>
      <p:sp>
        <p:nvSpPr>
          <p:cNvPr id="16" name="Footer Placeholder 8">
            <a:extLst>
              <a:ext uri="{FF2B5EF4-FFF2-40B4-BE49-F238E27FC236}">
                <a16:creationId xmlns:a16="http://schemas.microsoft.com/office/drawing/2014/main" id="{CD2FB1B5-CBA0-AB44-9892-F8CE09330C7E}"/>
              </a:ext>
            </a:extLst>
          </p:cNvPr>
          <p:cNvSpPr>
            <a:spLocks noGrp="1"/>
          </p:cNvSpPr>
          <p:nvPr>
            <p:ph type="ftr" sz="quarter" idx="3"/>
          </p:nvPr>
        </p:nvSpPr>
        <p:spPr>
          <a:xfrm>
            <a:off x="508000" y="6260549"/>
            <a:ext cx="6096000" cy="249655"/>
          </a:xfrm>
          <a:prstGeom prst="rect">
            <a:avLst/>
          </a:prstGeom>
        </p:spPr>
        <p:txBody>
          <a:bodyPr vert="horz" lIns="0" tIns="0" rIns="0" bIns="0" rtlCol="0" anchor="b" anchorCtr="0"/>
          <a:lstStyle>
            <a:lvl1pPr algn="l">
              <a:defRPr sz="1067">
                <a:solidFill>
                  <a:schemeClr val="bg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Tree>
    <p:extLst>
      <p:ext uri="{BB962C8B-B14F-4D97-AF65-F5344CB8AC3E}">
        <p14:creationId xmlns:p14="http://schemas.microsoft.com/office/powerpoint/2010/main" val="163034039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image" Target="../media/image2.png"/><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image" Target="../media/image1.png"/><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71936" cy="828040"/>
          </a:xfrm>
          <a:prstGeom prst="rect">
            <a:avLst/>
          </a:prstGeom>
        </p:spPr>
        <p:txBody>
          <a:bodyPr vert="horz" lIns="0" tIns="0" rIns="0" bIns="0" rtlCol="0" anchor="t" anchorCtr="0">
            <a:noAutofit/>
          </a:bodyPr>
          <a:lstStyle/>
          <a:p>
            <a:r>
              <a:rPr lang="en-US" dirty="0"/>
              <a:t>Click to edit Master title style</a:t>
            </a:r>
            <a:br>
              <a:rPr lang="en-US" dirty="0"/>
            </a:b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457739"/>
            <a:ext cx="11171936" cy="450574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r>
              <a:rPr lang="en-US"/>
              <a:t>© 2020 Cognizant</a:t>
            </a:r>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8" name="Picture 7">
            <a:extLst>
              <a:ext uri="{FF2B5EF4-FFF2-40B4-BE49-F238E27FC236}">
                <a16:creationId xmlns:a16="http://schemas.microsoft.com/office/drawing/2014/main" id="{5ACFDA06-26C0-114F-8D5F-381D108DAA00}"/>
              </a:ext>
            </a:extLst>
          </p:cNvPr>
          <p:cNvPicPr>
            <a:picLocks noChangeAspect="1"/>
          </p:cNvPicPr>
          <p:nvPr userDrawn="1"/>
        </p:nvPicPr>
        <p:blipFill>
          <a:blip r:embed="rId39" cstate="hqprint">
            <a:biLevel thresh="75000"/>
            <a:extLst>
              <a:ext uri="{28A0092B-C50C-407E-A947-70E740481C1C}">
                <a14:useLocalDpi xmlns:a14="http://schemas.microsoft.com/office/drawing/2010/main"/>
              </a:ext>
            </a:extLst>
          </a:blip>
          <a:stretch>
            <a:fillRect/>
          </a:stretch>
        </p:blipFill>
        <p:spPr bwMode="black">
          <a:xfrm>
            <a:off x="9737927" y="6379704"/>
            <a:ext cx="757889" cy="162657"/>
          </a:xfrm>
          <a:prstGeom prst="rect">
            <a:avLst/>
          </a:prstGeom>
        </p:spPr>
      </p:pic>
      <p:pic>
        <p:nvPicPr>
          <p:cNvPr id="11" name="Picture 1" descr="image001"/>
          <p:cNvPicPr>
            <a:picLocks noChangeAspect="1" noChangeArrowheads="1"/>
          </p:cNvPicPr>
          <p:nvPr userDrawn="1"/>
        </p:nvPicPr>
        <p:blipFill>
          <a:blip r:embed="rId40" cstate="print">
            <a:extLst>
              <a:ext uri="{28A0092B-C50C-407E-A947-70E740481C1C}">
                <a14:useLocalDpi xmlns:a14="http://schemas.microsoft.com/office/drawing/2010/main" val="0"/>
              </a:ext>
            </a:extLst>
          </a:blip>
          <a:srcRect/>
          <a:stretch>
            <a:fillRect/>
          </a:stretch>
        </p:blipFill>
        <p:spPr bwMode="auto">
          <a:xfrm>
            <a:off x="10725667" y="6136482"/>
            <a:ext cx="1001536" cy="56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9956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5" r:id="rId31"/>
    <p:sldLayoutId id="2147483696" r:id="rId32"/>
    <p:sldLayoutId id="2147483697" r:id="rId33"/>
    <p:sldLayoutId id="2147483698" r:id="rId34"/>
    <p:sldLayoutId id="2147483699" r:id="rId35"/>
    <p:sldLayoutId id="2147483700" r:id="rId36"/>
    <p:sldLayoutId id="2147483737" r:id="rId37"/>
  </p:sldLayoutIdLst>
  <p:hf hdr="0" dt="0"/>
  <p:txStyles>
    <p:titleStyle>
      <a:lvl1pPr algn="l" defTabSz="121914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1219140" rtl="0" eaLnBrk="1" latinLnBrk="0" hangingPunct="1">
        <a:lnSpc>
          <a:spcPct val="100000"/>
        </a:lnSpc>
        <a:spcBef>
          <a:spcPts val="800"/>
        </a:spcBef>
        <a:buFont typeface="Arial" panose="020B0604020202020204" pitchFamily="34" charset="0"/>
        <a:buNone/>
        <a:defRPr sz="24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228594" indent="-228594" algn="l" defTabSz="1219140" rtl="0" eaLnBrk="1" latinLnBrk="0" hangingPunct="1">
        <a:lnSpc>
          <a:spcPct val="100000"/>
        </a:lnSpc>
        <a:spcBef>
          <a:spcPts val="800"/>
        </a:spcBef>
        <a:buClrTx/>
        <a:buSzPct val="125000"/>
        <a:buFont typeface="Arial" panose="020B0604020202020204" pitchFamily="34" charset="0"/>
        <a:buChar char="•"/>
        <a:tabLst/>
        <a:defRPr sz="1867"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533387" indent="-228594" algn="l" defTabSz="1219140" rtl="0" eaLnBrk="1" latinLnBrk="0" hangingPunct="1">
        <a:lnSpc>
          <a:spcPct val="100000"/>
        </a:lnSpc>
        <a:spcBef>
          <a:spcPts val="533"/>
        </a:spcBef>
        <a:buClrTx/>
        <a:buSzPct val="100000"/>
        <a:buFont typeface="Arial" panose="020B0604020202020204" pitchFamily="34" charset="0"/>
        <a:buChar char="–"/>
        <a:tabLst/>
        <a:defRPr sz="16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764098" indent="-154513" algn="l" defTabSz="1219140" rtl="0" eaLnBrk="1" latinLnBrk="0" hangingPunct="1">
        <a:lnSpc>
          <a:spcPct val="100000"/>
        </a:lnSpc>
        <a:spcBef>
          <a:spcPts val="533"/>
        </a:spcBef>
        <a:buClrTx/>
        <a:buSzPct val="100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1145089" indent="-230712" algn="l" defTabSz="1219140" rtl="0" eaLnBrk="1" latinLnBrk="0" hangingPunct="1">
        <a:lnSpc>
          <a:spcPct val="100000"/>
        </a:lnSpc>
        <a:spcBef>
          <a:spcPts val="533"/>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523925" indent="-304784" algn="l" defTabSz="121914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09" indent="-304784" algn="l" defTabSz="121914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493" indent="-304784" algn="l" defTabSz="121914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493" indent="-304784" algn="l" defTabSz="121914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p15:clr>
            <a:srgbClr val="F26B43"/>
          </p15:clr>
        </p15:guide>
        <p15:guide id="3" pos="5520">
          <p15:clr>
            <a:srgbClr val="F26B43"/>
          </p15:clr>
        </p15:guide>
        <p15:guide id="4" orient="horz" pos="2988">
          <p15:clr>
            <a:srgbClr val="F26B43"/>
          </p15:clr>
        </p15:guide>
        <p15:guide id="5" orient="horz" pos="5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9947BC-C135-4AF9-80CB-7EC49EFAF7EE}"/>
              </a:ext>
            </a:extLst>
          </p:cNvPr>
          <p:cNvSpPr>
            <a:spLocks noGrp="1"/>
          </p:cNvSpPr>
          <p:nvPr>
            <p:ph type="title"/>
          </p:nvPr>
        </p:nvSpPr>
        <p:spPr>
          <a:xfrm>
            <a:off x="512064" y="365760"/>
            <a:ext cx="11171936" cy="828040"/>
          </a:xfrm>
          <a:prstGeom prst="rect">
            <a:avLst/>
          </a:prstGeom>
        </p:spPr>
        <p:txBody>
          <a:bodyPr vert="horz" lIns="0" tIns="0" rIns="0" bIns="0" rtlCol="0" anchor="t" anchorCtr="0">
            <a:noAutofit/>
          </a:bodyPr>
          <a:lstStyle/>
          <a:p>
            <a:r>
              <a:rPr lang="en-US" dirty="0"/>
              <a:t>Click to edit Master title style</a:t>
            </a:r>
            <a:br>
              <a:rPr lang="en-US" dirty="0"/>
            </a:br>
            <a:endParaRPr lang="en-US" dirty="0"/>
          </a:p>
        </p:txBody>
      </p:sp>
      <p:sp>
        <p:nvSpPr>
          <p:cNvPr id="3" name="Text Placeholder 2">
            <a:extLst>
              <a:ext uri="{FF2B5EF4-FFF2-40B4-BE49-F238E27FC236}">
                <a16:creationId xmlns:a16="http://schemas.microsoft.com/office/drawing/2014/main" id="{178C3981-E47F-4B94-A56D-1A8F4B3B3863}"/>
              </a:ext>
            </a:extLst>
          </p:cNvPr>
          <p:cNvSpPr>
            <a:spLocks noGrp="1"/>
          </p:cNvSpPr>
          <p:nvPr>
            <p:ph type="body" idx="1"/>
          </p:nvPr>
        </p:nvSpPr>
        <p:spPr>
          <a:xfrm>
            <a:off x="512064" y="1457739"/>
            <a:ext cx="11171936" cy="4505740"/>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AB68013F-8083-4869-B1B8-42E270F30CB8}"/>
              </a:ext>
            </a:extLst>
          </p:cNvPr>
          <p:cNvSpPr>
            <a:spLocks noGrp="1"/>
          </p:cNvSpPr>
          <p:nvPr>
            <p:ph type="ftr" sz="quarter" idx="3"/>
          </p:nvPr>
        </p:nvSpPr>
        <p:spPr>
          <a:xfrm>
            <a:off x="880515" y="6260549"/>
            <a:ext cx="6096000" cy="249655"/>
          </a:xfrm>
          <a:prstGeom prst="rect">
            <a:avLst/>
          </a:prstGeom>
        </p:spPr>
        <p:txBody>
          <a:bodyPr vert="horz" lIns="0" tIns="0" rIns="0" bIns="0" rtlCol="0" anchor="b" anchorCtr="0"/>
          <a:lstStyle>
            <a:lvl1pPr algn="l">
              <a:defRPr sz="1067">
                <a:solidFill>
                  <a:schemeClr val="tx2"/>
                </a:solidFill>
                <a:latin typeface="Arial" panose="020B0604020202020204" pitchFamily="34" charset="0"/>
                <a:cs typeface="Arial" panose="020B0604020202020204" pitchFamily="34" charset="0"/>
              </a:defRPr>
            </a:lvl1pPr>
            <a:lvl2pPr marL="0" indent="0">
              <a:defRPr sz="1000"/>
            </a:lvl2pPr>
            <a:lvl3pPr marL="0" indent="0">
              <a:defRPr sz="1000"/>
            </a:lvl3pPr>
            <a:lvl4pPr marL="0" indent="0">
              <a:defRPr sz="1000"/>
            </a:lvl4pPr>
            <a:lvl5pPr marL="0" indent="0">
              <a:defRPr sz="1000"/>
            </a:lvl5pPr>
            <a:lvl6pPr marL="0" indent="0">
              <a:defRPr sz="1000"/>
            </a:lvl6pPr>
            <a:lvl7pPr marL="0" indent="0">
              <a:defRPr sz="1000"/>
            </a:lvl7pPr>
            <a:lvl8pPr marL="0" indent="0">
              <a:defRPr sz="1000"/>
            </a:lvl8pPr>
            <a:lvl9pPr marL="0" indent="0">
              <a:defRPr sz="1000"/>
            </a:lvl9pPr>
          </a:lstStyle>
          <a:p>
            <a:endParaRPr lang="en-US" dirty="0"/>
          </a:p>
        </p:txBody>
      </p:sp>
      <p:sp>
        <p:nvSpPr>
          <p:cNvPr id="10" name="Slide Number Placeholder 9">
            <a:extLst>
              <a:ext uri="{FF2B5EF4-FFF2-40B4-BE49-F238E27FC236}">
                <a16:creationId xmlns:a16="http://schemas.microsoft.com/office/drawing/2014/main" id="{42EC2F54-FE71-419F-B3E9-62861D2AA5EE}"/>
              </a:ext>
            </a:extLst>
          </p:cNvPr>
          <p:cNvSpPr>
            <a:spLocks noGrp="1"/>
          </p:cNvSpPr>
          <p:nvPr>
            <p:ph type="sldNum" sz="quarter" idx="4"/>
          </p:nvPr>
        </p:nvSpPr>
        <p:spPr>
          <a:xfrm>
            <a:off x="513467" y="6346055"/>
            <a:ext cx="304800" cy="164148"/>
          </a:xfrm>
          <a:prstGeom prst="rect">
            <a:avLst/>
          </a:prstGeom>
        </p:spPr>
        <p:txBody>
          <a:bodyPr vert="horz" lIns="0" tIns="0" rIns="0" bIns="0" rtlCol="0" anchor="b" anchorCtr="0">
            <a:spAutoFit/>
          </a:bodyPr>
          <a:lstStyle>
            <a:lvl1pPr algn="l">
              <a:defRPr sz="1067" b="1">
                <a:solidFill>
                  <a:schemeClr val="tx2"/>
                </a:solidFill>
                <a:latin typeface="Arial" panose="020B0604020202020204" pitchFamily="34" charset="0"/>
                <a:cs typeface="Arial" panose="020B0604020202020204" pitchFamily="34" charset="0"/>
              </a:defRPr>
            </a:lvl1pPr>
          </a:lstStyle>
          <a:p>
            <a:fld id="{2EFEF571-C9B4-4D92-A7F7-315B894862A8}" type="slidenum">
              <a:rPr lang="en-US" smtClean="0"/>
              <a:pPr/>
              <a:t>‹#›</a:t>
            </a:fld>
            <a:endParaRPr lang="en-US" dirty="0"/>
          </a:p>
        </p:txBody>
      </p:sp>
      <p:pic>
        <p:nvPicPr>
          <p:cNvPr id="8" name="Picture 7">
            <a:extLst>
              <a:ext uri="{FF2B5EF4-FFF2-40B4-BE49-F238E27FC236}">
                <a16:creationId xmlns:a16="http://schemas.microsoft.com/office/drawing/2014/main" id="{5ACFDA06-26C0-114F-8D5F-381D108DAA00}"/>
              </a:ext>
            </a:extLst>
          </p:cNvPr>
          <p:cNvPicPr>
            <a:picLocks noChangeAspect="1"/>
          </p:cNvPicPr>
          <p:nvPr userDrawn="1"/>
        </p:nvPicPr>
        <p:blipFill>
          <a:blip r:embed="rId36" cstate="hqprint">
            <a:biLevel thresh="75000"/>
            <a:extLst>
              <a:ext uri="{28A0092B-C50C-407E-A947-70E740481C1C}">
                <a14:useLocalDpi xmlns:a14="http://schemas.microsoft.com/office/drawing/2010/main"/>
              </a:ext>
            </a:extLst>
          </a:blip>
          <a:stretch>
            <a:fillRect/>
          </a:stretch>
        </p:blipFill>
        <p:spPr bwMode="black">
          <a:xfrm>
            <a:off x="9737927" y="6379704"/>
            <a:ext cx="757889" cy="162657"/>
          </a:xfrm>
          <a:prstGeom prst="rect">
            <a:avLst/>
          </a:prstGeom>
        </p:spPr>
      </p:pic>
      <p:pic>
        <p:nvPicPr>
          <p:cNvPr id="11" name="Picture 1" descr="image001"/>
          <p:cNvPicPr>
            <a:picLocks noChangeAspect="1" noChangeArrowheads="1"/>
          </p:cNvPicPr>
          <p:nvPr userDrawn="1"/>
        </p:nvPicPr>
        <p:blipFill>
          <a:blip r:embed="rId37" cstate="print">
            <a:extLst>
              <a:ext uri="{28A0092B-C50C-407E-A947-70E740481C1C}">
                <a14:useLocalDpi xmlns:a14="http://schemas.microsoft.com/office/drawing/2010/main" val="0"/>
              </a:ext>
            </a:extLst>
          </a:blip>
          <a:srcRect/>
          <a:stretch>
            <a:fillRect/>
          </a:stretch>
        </p:blipFill>
        <p:spPr bwMode="auto">
          <a:xfrm>
            <a:off x="10725667" y="6136482"/>
            <a:ext cx="1001536" cy="56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886766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1" r:id="rId29"/>
    <p:sldLayoutId id="2147483732" r:id="rId30"/>
    <p:sldLayoutId id="2147483733" r:id="rId31"/>
    <p:sldLayoutId id="2147483734" r:id="rId32"/>
    <p:sldLayoutId id="2147483735" r:id="rId33"/>
    <p:sldLayoutId id="2147483736" r:id="rId34"/>
  </p:sldLayoutIdLst>
  <p:hf hdr="0" dt="0"/>
  <p:txStyles>
    <p:titleStyle>
      <a:lvl1pPr algn="l" defTabSz="121914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p:titleStyle>
    <p:bodyStyle>
      <a:lvl1pPr marL="0" indent="0" algn="l" defTabSz="1219140" rtl="0" eaLnBrk="1" latinLnBrk="0" hangingPunct="1">
        <a:lnSpc>
          <a:spcPct val="100000"/>
        </a:lnSpc>
        <a:spcBef>
          <a:spcPts val="800"/>
        </a:spcBef>
        <a:buFont typeface="Arial" panose="020B0604020202020204" pitchFamily="34" charset="0"/>
        <a:buNone/>
        <a:defRPr sz="2400" kern="1200">
          <a:solidFill>
            <a:schemeClr val="tx2">
              <a:lumMod val="75000"/>
              <a:lumOff val="25000"/>
            </a:schemeClr>
          </a:solidFill>
          <a:latin typeface="Arial" panose="020B0604020202020204" pitchFamily="34" charset="0"/>
          <a:ea typeface="+mn-ea"/>
          <a:cs typeface="Arial" panose="020B0604020202020204" pitchFamily="34" charset="0"/>
        </a:defRPr>
      </a:lvl1pPr>
      <a:lvl2pPr marL="228594" indent="-228594" algn="l" defTabSz="1219140" rtl="0" eaLnBrk="1" latinLnBrk="0" hangingPunct="1">
        <a:lnSpc>
          <a:spcPct val="100000"/>
        </a:lnSpc>
        <a:spcBef>
          <a:spcPts val="800"/>
        </a:spcBef>
        <a:buClrTx/>
        <a:buSzPct val="125000"/>
        <a:buFont typeface="Arial" panose="020B0604020202020204" pitchFamily="34" charset="0"/>
        <a:buChar char="•"/>
        <a:tabLst/>
        <a:defRPr sz="1867" kern="1200">
          <a:solidFill>
            <a:schemeClr val="tx2">
              <a:lumMod val="75000"/>
              <a:lumOff val="25000"/>
            </a:schemeClr>
          </a:solidFill>
          <a:latin typeface="Arial" panose="020B0604020202020204" pitchFamily="34" charset="0"/>
          <a:ea typeface="+mn-ea"/>
          <a:cs typeface="Arial" panose="020B0604020202020204" pitchFamily="34" charset="0"/>
        </a:defRPr>
      </a:lvl2pPr>
      <a:lvl3pPr marL="533387" indent="-228594" algn="l" defTabSz="1219140" rtl="0" eaLnBrk="1" latinLnBrk="0" hangingPunct="1">
        <a:lnSpc>
          <a:spcPct val="100000"/>
        </a:lnSpc>
        <a:spcBef>
          <a:spcPts val="533"/>
        </a:spcBef>
        <a:buClrTx/>
        <a:buSzPct val="100000"/>
        <a:buFont typeface="Arial" panose="020B0604020202020204" pitchFamily="34" charset="0"/>
        <a:buChar char="–"/>
        <a:tabLst/>
        <a:defRPr sz="1600" kern="1200">
          <a:solidFill>
            <a:schemeClr val="tx2">
              <a:lumMod val="75000"/>
              <a:lumOff val="25000"/>
            </a:schemeClr>
          </a:solidFill>
          <a:latin typeface="Arial" panose="020B0604020202020204" pitchFamily="34" charset="0"/>
          <a:ea typeface="+mn-ea"/>
          <a:cs typeface="Arial" panose="020B0604020202020204" pitchFamily="34" charset="0"/>
        </a:defRPr>
      </a:lvl3pPr>
      <a:lvl4pPr marL="764098" indent="-154513" algn="l" defTabSz="1219140" rtl="0" eaLnBrk="1" latinLnBrk="0" hangingPunct="1">
        <a:lnSpc>
          <a:spcPct val="100000"/>
        </a:lnSpc>
        <a:spcBef>
          <a:spcPts val="533"/>
        </a:spcBef>
        <a:buClrTx/>
        <a:buSzPct val="100000"/>
        <a:buFont typeface="Arial" panose="020B0604020202020204" pitchFamily="34" charset="0"/>
        <a:buChar char="•"/>
        <a:tabLst/>
        <a:defRPr sz="1400" kern="1200">
          <a:solidFill>
            <a:schemeClr val="tx2">
              <a:lumMod val="75000"/>
              <a:lumOff val="25000"/>
            </a:schemeClr>
          </a:solidFill>
          <a:latin typeface="Arial" panose="020B0604020202020204" pitchFamily="34" charset="0"/>
          <a:ea typeface="+mn-ea"/>
          <a:cs typeface="Arial" panose="020B0604020202020204" pitchFamily="34" charset="0"/>
        </a:defRPr>
      </a:lvl4pPr>
      <a:lvl5pPr marL="1145089" indent="-230712" algn="l" defTabSz="1219140" rtl="0" eaLnBrk="1" latinLnBrk="0" hangingPunct="1">
        <a:lnSpc>
          <a:spcPct val="100000"/>
        </a:lnSpc>
        <a:spcBef>
          <a:spcPts val="533"/>
        </a:spcBef>
        <a:buClrTx/>
        <a:buSzPct val="100000"/>
        <a:buFont typeface="Arial" panose="020B0604020202020204" pitchFamily="34" charset="0"/>
        <a:buChar char="–"/>
        <a:tabLst/>
        <a:defRPr sz="1200" kern="1200">
          <a:solidFill>
            <a:schemeClr val="tx2">
              <a:lumMod val="75000"/>
              <a:lumOff val="25000"/>
            </a:schemeClr>
          </a:solidFill>
          <a:latin typeface="Arial" panose="020B0604020202020204" pitchFamily="34" charset="0"/>
          <a:ea typeface="+mn-ea"/>
          <a:cs typeface="Arial" panose="020B0604020202020204" pitchFamily="34" charset="0"/>
        </a:defRPr>
      </a:lvl5pPr>
      <a:lvl6pPr marL="1523925" indent="-304784" algn="l" defTabSz="1219140" rtl="0" eaLnBrk="1" latinLnBrk="0" hangingPunct="1">
        <a:lnSpc>
          <a:spcPct val="100000"/>
        </a:lnSpc>
        <a:spcBef>
          <a:spcPts val="533"/>
        </a:spcBef>
        <a:buClr>
          <a:schemeClr val="accent2"/>
        </a:buClr>
        <a:buSzPct val="125000"/>
        <a:buFont typeface="Arial" panose="020B0604020202020204" pitchFamily="34" charset="0"/>
        <a:buChar char="•"/>
        <a:defRPr sz="2133" kern="1200">
          <a:solidFill>
            <a:schemeClr val="tx2"/>
          </a:solidFill>
          <a:latin typeface="Arial" panose="020B0604020202020204" pitchFamily="34" charset="0"/>
          <a:ea typeface="+mn-ea"/>
          <a:cs typeface="Arial" panose="020B0604020202020204" pitchFamily="34" charset="0"/>
        </a:defRPr>
      </a:lvl6pPr>
      <a:lvl7pPr marL="1828709" indent="-304784" algn="l" defTabSz="1219140" rtl="0" eaLnBrk="1" latinLnBrk="0" hangingPunct="1">
        <a:lnSpc>
          <a:spcPct val="100000"/>
        </a:lnSpc>
        <a:spcBef>
          <a:spcPts val="533"/>
        </a:spcBef>
        <a:buClr>
          <a:schemeClr val="accent2"/>
        </a:buClr>
        <a:buSzPct val="90000"/>
        <a:buFont typeface="Arial" panose="020B0604020202020204" pitchFamily="34" charset="0"/>
        <a:buChar char="–"/>
        <a:defRPr sz="2133" kern="1200">
          <a:solidFill>
            <a:schemeClr val="tx2"/>
          </a:solidFill>
          <a:latin typeface="+mn-lt"/>
          <a:ea typeface="+mn-ea"/>
          <a:cs typeface="+mn-cs"/>
        </a:defRPr>
      </a:lvl7pPr>
      <a:lvl8pPr marL="2133493" indent="-304784" algn="l" defTabSz="1219140" rtl="0" eaLnBrk="1" latinLnBrk="0" hangingPunct="1">
        <a:lnSpc>
          <a:spcPct val="100000"/>
        </a:lnSpc>
        <a:spcBef>
          <a:spcPts val="533"/>
        </a:spcBef>
        <a:buClr>
          <a:schemeClr val="accent2"/>
        </a:buClr>
        <a:buSzPct val="90000"/>
        <a:buFont typeface="Courier New" panose="02070309020205020404" pitchFamily="49" charset="0"/>
        <a:buChar char="o"/>
        <a:defRPr sz="2133" kern="1200">
          <a:solidFill>
            <a:schemeClr val="tx2"/>
          </a:solidFill>
          <a:latin typeface="+mn-lt"/>
          <a:ea typeface="+mn-ea"/>
          <a:cs typeface="+mn-cs"/>
        </a:defRPr>
      </a:lvl8pPr>
      <a:lvl9pPr marL="2133493" indent="-304784" algn="l" defTabSz="1219140" rtl="0" eaLnBrk="1" latinLnBrk="0" hangingPunct="1">
        <a:lnSpc>
          <a:spcPct val="100000"/>
        </a:lnSpc>
        <a:spcBef>
          <a:spcPts val="533"/>
        </a:spcBef>
        <a:buClrTx/>
        <a:buSzPct val="90000"/>
        <a:buFont typeface="Courier New" panose="02070309020205020404" pitchFamily="49" charset="0"/>
        <a:buChar char="o"/>
        <a:defRPr sz="2133" kern="1200">
          <a:solidFill>
            <a:schemeClr val="tx2"/>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40">
          <p15:clr>
            <a:srgbClr val="F26B43"/>
          </p15:clr>
        </p15:guide>
        <p15:guide id="3" pos="5520">
          <p15:clr>
            <a:srgbClr val="F26B43"/>
          </p15:clr>
        </p15:guide>
        <p15:guide id="4" orient="horz" pos="2988">
          <p15:clr>
            <a:srgbClr val="F26B43"/>
          </p15:clr>
        </p15:guide>
        <p15:guide id="5" orient="horz" pos="5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9.xml"/><Relationship Id="rId5" Type="http://schemas.openxmlformats.org/officeDocument/2006/relationships/image" Target="../media/image34.png"/><Relationship Id="rId4" Type="http://schemas.openxmlformats.org/officeDocument/2006/relationships/image" Target="../media/image5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2.emf"/><Relationship Id="rId1" Type="http://schemas.openxmlformats.org/officeDocument/2006/relationships/slideLayout" Target="../slideLayouts/slideLayout2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26.emf"/></Relationships>
</file>

<file path=ppt/slides/_rels/slide16.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56.jpeg"/><Relationship Id="rId7" Type="http://schemas.openxmlformats.org/officeDocument/2006/relationships/image" Target="../media/image26.emf"/><Relationship Id="rId2" Type="http://schemas.openxmlformats.org/officeDocument/2006/relationships/image" Target="../media/image55.png"/><Relationship Id="rId1" Type="http://schemas.openxmlformats.org/officeDocument/2006/relationships/slideLayout" Target="../slideLayouts/slideLayout29.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6.jpeg"/><Relationship Id="rId7" Type="http://schemas.openxmlformats.org/officeDocument/2006/relationships/image" Target="../media/image32.emf"/><Relationship Id="rId2" Type="http://schemas.openxmlformats.org/officeDocument/2006/relationships/image" Target="../media/image55.png"/><Relationship Id="rId1" Type="http://schemas.openxmlformats.org/officeDocument/2006/relationships/slideLayout" Target="../slideLayouts/slideLayout29.xml"/><Relationship Id="rId6" Type="http://schemas.openxmlformats.org/officeDocument/2006/relationships/image" Target="../media/image63.emf"/><Relationship Id="rId5" Type="http://schemas.openxmlformats.org/officeDocument/2006/relationships/image" Target="../media/image59.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31.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9.png"/><Relationship Id="rId1" Type="http://schemas.openxmlformats.org/officeDocument/2006/relationships/slideLayout" Target="../slideLayouts/slideLayout29.xml"/><Relationship Id="rId6" Type="http://schemas.openxmlformats.org/officeDocument/2006/relationships/image" Target="../media/image58.png"/><Relationship Id="rId5" Type="http://schemas.openxmlformats.org/officeDocument/2006/relationships/image" Target="../media/image68.png"/><Relationship Id="rId4" Type="http://schemas.openxmlformats.org/officeDocument/2006/relationships/image" Target="../media/image38.emf"/></Relationships>
</file>

<file path=ppt/slides/_rels/slide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62.png"/><Relationship Id="rId7" Type="http://schemas.openxmlformats.org/officeDocument/2006/relationships/image" Target="../media/image72.emf"/><Relationship Id="rId2" Type="http://schemas.openxmlformats.org/officeDocument/2006/relationships/image" Target="../media/image69.png"/><Relationship Id="rId1" Type="http://schemas.openxmlformats.org/officeDocument/2006/relationships/slideLayout" Target="../slideLayouts/slideLayout29.xml"/><Relationship Id="rId6" Type="http://schemas.openxmlformats.org/officeDocument/2006/relationships/image" Target="../media/image71.emf"/><Relationship Id="rId5" Type="http://schemas.openxmlformats.org/officeDocument/2006/relationships/image" Target="../media/image63.emf"/><Relationship Id="rId4" Type="http://schemas.openxmlformats.org/officeDocument/2006/relationships/image" Target="../media/image70.emf"/><Relationship Id="rId9" Type="http://schemas.openxmlformats.org/officeDocument/2006/relationships/image" Target="../media/image74.emf"/></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mailto:Naveen.PS@cognizant.com" TargetMode="External"/><Relationship Id="rId1" Type="http://schemas.openxmlformats.org/officeDocument/2006/relationships/slideLayout" Target="../slideLayouts/slideLayout27.xml"/><Relationship Id="rId4" Type="http://schemas.openxmlformats.org/officeDocument/2006/relationships/image" Target="file:///C:\Program%20Files\Cognizant\Themes\Cognizant_Logo_White.png" TargetMode="External"/></Relationships>
</file>

<file path=ppt/slides/_rels/slide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emf"/><Relationship Id="rId1" Type="http://schemas.openxmlformats.org/officeDocument/2006/relationships/slideLayout" Target="../slideLayouts/slideLayout29.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emf"/><Relationship Id="rId1" Type="http://schemas.openxmlformats.org/officeDocument/2006/relationships/slideLayout" Target="../slideLayouts/slideLayout29.xml"/><Relationship Id="rId4" Type="http://schemas.openxmlformats.org/officeDocument/2006/relationships/image" Target="../media/image33.emf"/></Relationships>
</file>

<file path=ppt/slides/_rels/slide5.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29.emf"/><Relationship Id="rId7" Type="http://schemas.openxmlformats.org/officeDocument/2006/relationships/image" Target="../media/image30.emf"/><Relationship Id="rId12" Type="http://schemas.openxmlformats.org/officeDocument/2006/relationships/image" Target="../media/image26.emf"/><Relationship Id="rId2" Type="http://schemas.openxmlformats.org/officeDocument/2006/relationships/image" Target="../media/image34.png"/><Relationship Id="rId1" Type="http://schemas.openxmlformats.org/officeDocument/2006/relationships/slideLayout" Target="../slideLayouts/slideLayout29.xml"/><Relationship Id="rId6" Type="http://schemas.openxmlformats.org/officeDocument/2006/relationships/image" Target="../media/image37.emf"/><Relationship Id="rId11" Type="http://schemas.openxmlformats.org/officeDocument/2006/relationships/image" Target="../media/image41.emf"/><Relationship Id="rId5" Type="http://schemas.openxmlformats.org/officeDocument/2006/relationships/image" Target="../media/image36.png"/><Relationship Id="rId10" Type="http://schemas.openxmlformats.org/officeDocument/2006/relationships/image" Target="../media/image40.emf"/><Relationship Id="rId4" Type="http://schemas.openxmlformats.org/officeDocument/2006/relationships/image" Target="../media/image35.emf"/><Relationship Id="rId9"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9.xml"/><Relationship Id="rId4" Type="http://schemas.openxmlformats.org/officeDocument/2006/relationships/image" Target="../media/image45.emf"/></Relationships>
</file>

<file path=ppt/slides/_rels/slide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38.emf"/><Relationship Id="rId1" Type="http://schemas.openxmlformats.org/officeDocument/2006/relationships/slideLayout" Target="../slideLayouts/slideLayout29.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BCE1D04-0A9E-5D41-992E-0FA6F4F8B1DE}"/>
              </a:ext>
            </a:extLst>
          </p:cNvPr>
          <p:cNvSpPr>
            <a:spLocks noGrp="1"/>
          </p:cNvSpPr>
          <p:nvPr>
            <p:ph type="ctrTitle"/>
          </p:nvPr>
        </p:nvSpPr>
        <p:spPr>
          <a:xfrm>
            <a:off x="523864" y="2436589"/>
            <a:ext cx="11668136" cy="1237198"/>
          </a:xfrm>
        </p:spPr>
        <p:txBody>
          <a:bodyPr/>
          <a:lstStyle/>
          <a:p>
            <a:r>
              <a:rPr lang="en-US" dirty="0"/>
              <a:t>Marriott </a:t>
            </a:r>
            <a:br>
              <a:rPr lang="en-US" dirty="0"/>
            </a:br>
            <a:r>
              <a:rPr lang="en-US" sz="3600" b="0" dirty="0"/>
              <a:t>LightSpeed Modernization – Cognizant’s Proposal</a:t>
            </a:r>
            <a:endParaRPr lang="en-US" sz="4400" b="0" dirty="0"/>
          </a:p>
        </p:txBody>
      </p:sp>
      <p:sp>
        <p:nvSpPr>
          <p:cNvPr id="5" name="Text Placeholder 4">
            <a:extLst>
              <a:ext uri="{FF2B5EF4-FFF2-40B4-BE49-F238E27FC236}">
                <a16:creationId xmlns:a16="http://schemas.microsoft.com/office/drawing/2014/main" id="{7617C62E-0EDE-0B4D-AC45-361F7429018C}"/>
              </a:ext>
            </a:extLst>
          </p:cNvPr>
          <p:cNvSpPr>
            <a:spLocks noGrp="1"/>
          </p:cNvSpPr>
          <p:nvPr>
            <p:ph type="body" sz="quarter" idx="13"/>
          </p:nvPr>
        </p:nvSpPr>
        <p:spPr/>
        <p:txBody>
          <a:bodyPr>
            <a:normAutofit/>
          </a:bodyPr>
          <a:lstStyle/>
          <a:p>
            <a:r>
              <a:rPr lang="en-US" sz="1600" dirty="0">
                <a:solidFill>
                  <a:schemeClr val="bg2"/>
                </a:solidFill>
              </a:rPr>
              <a:t>December 2020</a:t>
            </a:r>
          </a:p>
        </p:txBody>
      </p:sp>
    </p:spTree>
    <p:extLst>
      <p:ext uri="{BB962C8B-B14F-4D97-AF65-F5344CB8AC3E}">
        <p14:creationId xmlns:p14="http://schemas.microsoft.com/office/powerpoint/2010/main" val="2676313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Assumptions</a:t>
            </a:r>
          </a:p>
        </p:txBody>
      </p:sp>
      <p:sp>
        <p:nvSpPr>
          <p:cNvPr id="3" name="Footer Placeholder 2"/>
          <p:cNvSpPr>
            <a:spLocks noGrp="1"/>
          </p:cNvSpPr>
          <p:nvPr>
            <p:ph type="ftr" sz="quarter" idx="11"/>
          </p:nvPr>
        </p:nvSpPr>
        <p:spPr/>
        <p:txBody>
          <a:bodyPr/>
          <a:lstStyle/>
          <a:p>
            <a:r>
              <a:rPr lang="en-US"/>
              <a:t>© 2020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10</a:t>
            </a:fld>
            <a:endParaRPr lang="en-US" dirty="0"/>
          </a:p>
        </p:txBody>
      </p:sp>
      <p:sp>
        <p:nvSpPr>
          <p:cNvPr id="5" name="Rectangle 4"/>
          <p:cNvSpPr/>
          <p:nvPr/>
        </p:nvSpPr>
        <p:spPr>
          <a:xfrm>
            <a:off x="325826" y="1202791"/>
            <a:ext cx="3571931" cy="4958858"/>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326133" y="1202791"/>
            <a:ext cx="3661972" cy="4958857"/>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452376" y="1202791"/>
            <a:ext cx="3462570" cy="495885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1206" y="814524"/>
            <a:ext cx="1868736" cy="32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2"/>
                </a:solidFill>
              </a:rPr>
              <a:t>INFRA</a:t>
            </a:r>
          </a:p>
        </p:txBody>
      </p:sp>
      <p:sp>
        <p:nvSpPr>
          <p:cNvPr id="9" name="Rectangle 8"/>
          <p:cNvSpPr/>
          <p:nvPr/>
        </p:nvSpPr>
        <p:spPr>
          <a:xfrm>
            <a:off x="4739531" y="790150"/>
            <a:ext cx="1785965" cy="32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2"/>
                </a:solidFill>
              </a:rPr>
              <a:t>FUNCTIONAL</a:t>
            </a:r>
          </a:p>
        </p:txBody>
      </p:sp>
      <p:sp>
        <p:nvSpPr>
          <p:cNvPr id="10" name="Rectangle 9"/>
          <p:cNvSpPr/>
          <p:nvPr/>
        </p:nvSpPr>
        <p:spPr>
          <a:xfrm>
            <a:off x="8752052" y="797291"/>
            <a:ext cx="1785965" cy="32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2"/>
                </a:solidFill>
              </a:rPr>
              <a:t>PRICING</a:t>
            </a:r>
          </a:p>
        </p:txBody>
      </p:sp>
      <p:sp>
        <p:nvSpPr>
          <p:cNvPr id="11" name="TextBox 10"/>
          <p:cNvSpPr txBox="1"/>
          <p:nvPr/>
        </p:nvSpPr>
        <p:spPr>
          <a:xfrm>
            <a:off x="8888436" y="1446636"/>
            <a:ext cx="2949174" cy="430887"/>
          </a:xfrm>
          <a:prstGeom prst="rect">
            <a:avLst/>
          </a:prstGeom>
        </p:spPr>
        <p:txBody>
          <a:bodyPr wrap="square" lIns="0" tIns="0" rIns="0" bIns="0" rtlCol="0">
            <a:spAutoFit/>
          </a:bodyPr>
          <a:lstStyle/>
          <a:p>
            <a:pPr algn="l"/>
            <a:r>
              <a:rPr lang="en-US" sz="1400" dirty="0">
                <a:solidFill>
                  <a:schemeClr val="tx2"/>
                </a:solidFill>
              </a:rPr>
              <a:t>No platform/hardware costs has been considered into pricing</a:t>
            </a:r>
          </a:p>
        </p:txBody>
      </p:sp>
      <p:sp>
        <p:nvSpPr>
          <p:cNvPr id="12" name="TextBox 11"/>
          <p:cNvSpPr txBox="1"/>
          <p:nvPr/>
        </p:nvSpPr>
        <p:spPr>
          <a:xfrm>
            <a:off x="776590" y="2981202"/>
            <a:ext cx="3127531" cy="1508105"/>
          </a:xfrm>
          <a:prstGeom prst="rect">
            <a:avLst/>
          </a:prstGeom>
        </p:spPr>
        <p:txBody>
          <a:bodyPr wrap="square" lIns="0" tIns="0" rIns="0" bIns="0" rtlCol="0">
            <a:spAutoFit/>
          </a:bodyPr>
          <a:lstStyle/>
          <a:p>
            <a:pPr algn="l"/>
            <a:r>
              <a:rPr lang="en-US" sz="1400" dirty="0">
                <a:solidFill>
                  <a:schemeClr val="tx2"/>
                </a:solidFill>
              </a:rPr>
              <a:t>Existing tools for performance testing, server monitoring etc. will be reused </a:t>
            </a:r>
          </a:p>
          <a:p>
            <a:pPr algn="l"/>
            <a:endParaRPr lang="en-US" sz="1400" dirty="0">
              <a:solidFill>
                <a:schemeClr val="tx2"/>
              </a:solidFill>
            </a:endParaRPr>
          </a:p>
          <a:p>
            <a:pPr algn="l"/>
            <a:endParaRPr lang="en-US" sz="1400" dirty="0">
              <a:solidFill>
                <a:schemeClr val="tx2"/>
              </a:solidFill>
            </a:endParaRPr>
          </a:p>
          <a:p>
            <a:pPr algn="l"/>
            <a:r>
              <a:rPr lang="en-US" sz="1400" dirty="0">
                <a:solidFill>
                  <a:schemeClr val="tx2"/>
                </a:solidFill>
              </a:rPr>
              <a:t>Additional requirement due to increase in volume/concurrency will be procured by Marriott</a:t>
            </a:r>
          </a:p>
        </p:txBody>
      </p:sp>
      <p:sp>
        <p:nvSpPr>
          <p:cNvPr id="13" name="TextBox 12"/>
          <p:cNvSpPr txBox="1"/>
          <p:nvPr/>
        </p:nvSpPr>
        <p:spPr>
          <a:xfrm>
            <a:off x="776589" y="1449872"/>
            <a:ext cx="3229505" cy="1292662"/>
          </a:xfrm>
          <a:prstGeom prst="rect">
            <a:avLst/>
          </a:prstGeom>
        </p:spPr>
        <p:txBody>
          <a:bodyPr wrap="square" lIns="0" tIns="0" rIns="0" bIns="0" rtlCol="0">
            <a:spAutoFit/>
          </a:bodyPr>
          <a:lstStyle/>
          <a:p>
            <a:pPr algn="l"/>
            <a:r>
              <a:rPr lang="en-US" sz="1400" dirty="0">
                <a:solidFill>
                  <a:schemeClr val="tx2"/>
                </a:solidFill>
              </a:rPr>
              <a:t>Marriott Responsibilities:</a:t>
            </a:r>
          </a:p>
          <a:p>
            <a:pPr marL="285750" indent="-285750" algn="l">
              <a:buFont typeface="Arial" panose="020B0604020202020204" pitchFamily="34" charset="0"/>
              <a:buChar char="•"/>
            </a:pPr>
            <a:r>
              <a:rPr lang="en-US" sz="1400" dirty="0">
                <a:solidFill>
                  <a:schemeClr val="tx2"/>
                </a:solidFill>
              </a:rPr>
              <a:t>Cloud Platform &amp; corresponding PMS landing zone procurement &amp; setup</a:t>
            </a:r>
          </a:p>
          <a:p>
            <a:pPr marL="285750" indent="-285750">
              <a:buFont typeface="Arial" panose="020B0604020202020204" pitchFamily="34" charset="0"/>
              <a:buChar char="•"/>
            </a:pPr>
            <a:r>
              <a:rPr lang="en-US" sz="1400" dirty="0">
                <a:solidFill>
                  <a:schemeClr val="tx2"/>
                </a:solidFill>
              </a:rPr>
              <a:t>Network &amp; communication setup</a:t>
            </a:r>
          </a:p>
          <a:p>
            <a:pPr marL="285750" indent="-285750" algn="l">
              <a:buFont typeface="Arial" panose="020B0604020202020204" pitchFamily="34" charset="0"/>
              <a:buChar char="•"/>
            </a:pPr>
            <a:endParaRPr lang="en-US" sz="1400" dirty="0">
              <a:solidFill>
                <a:schemeClr val="tx2"/>
              </a:solidFill>
            </a:endParaRPr>
          </a:p>
        </p:txBody>
      </p:sp>
      <p:sp>
        <p:nvSpPr>
          <p:cNvPr id="14" name="TextBox 13"/>
          <p:cNvSpPr txBox="1"/>
          <p:nvPr/>
        </p:nvSpPr>
        <p:spPr>
          <a:xfrm>
            <a:off x="839500" y="4819416"/>
            <a:ext cx="2949174" cy="430887"/>
          </a:xfrm>
          <a:prstGeom prst="rect">
            <a:avLst/>
          </a:prstGeom>
        </p:spPr>
        <p:txBody>
          <a:bodyPr wrap="square" lIns="0" tIns="0" rIns="0" bIns="0" rtlCol="0">
            <a:spAutoFit/>
          </a:bodyPr>
          <a:lstStyle/>
          <a:p>
            <a:pPr algn="l"/>
            <a:r>
              <a:rPr lang="en-US" sz="1400" dirty="0">
                <a:solidFill>
                  <a:schemeClr val="tx2"/>
                </a:solidFill>
              </a:rPr>
              <a:t>Device testing is not considered for this scope</a:t>
            </a:r>
          </a:p>
        </p:txBody>
      </p:sp>
      <p:sp>
        <p:nvSpPr>
          <p:cNvPr id="16" name="TextBox 15"/>
          <p:cNvSpPr txBox="1"/>
          <p:nvPr/>
        </p:nvSpPr>
        <p:spPr>
          <a:xfrm>
            <a:off x="8945043" y="2391787"/>
            <a:ext cx="2949174" cy="430887"/>
          </a:xfrm>
          <a:prstGeom prst="rect">
            <a:avLst/>
          </a:prstGeom>
        </p:spPr>
        <p:txBody>
          <a:bodyPr wrap="square" lIns="0" tIns="0" rIns="0" bIns="0" rtlCol="0">
            <a:spAutoFit/>
          </a:bodyPr>
          <a:lstStyle/>
          <a:p>
            <a:pPr algn="l"/>
            <a:r>
              <a:rPr lang="en-US" sz="1400" dirty="0">
                <a:solidFill>
                  <a:schemeClr val="tx2"/>
                </a:solidFill>
              </a:rPr>
              <a:t>3</a:t>
            </a:r>
            <a:r>
              <a:rPr lang="en-US" sz="1400" baseline="30000" dirty="0">
                <a:solidFill>
                  <a:schemeClr val="tx2"/>
                </a:solidFill>
              </a:rPr>
              <a:t>rd</a:t>
            </a:r>
            <a:r>
              <a:rPr lang="en-US" sz="1400" dirty="0">
                <a:solidFill>
                  <a:schemeClr val="tx2"/>
                </a:solidFill>
              </a:rPr>
              <a:t> Party tool &amp; accelerator costs are not baked into pricing</a:t>
            </a:r>
          </a:p>
        </p:txBody>
      </p:sp>
      <p:sp>
        <p:nvSpPr>
          <p:cNvPr id="18" name="TextBox 17"/>
          <p:cNvSpPr txBox="1"/>
          <p:nvPr/>
        </p:nvSpPr>
        <p:spPr>
          <a:xfrm>
            <a:off x="8948481" y="3353026"/>
            <a:ext cx="2853670" cy="646331"/>
          </a:xfrm>
          <a:prstGeom prst="rect">
            <a:avLst/>
          </a:prstGeom>
        </p:spPr>
        <p:txBody>
          <a:bodyPr wrap="square" lIns="0" tIns="0" rIns="0" bIns="0" rtlCol="0">
            <a:spAutoFit/>
          </a:bodyPr>
          <a:lstStyle/>
          <a:p>
            <a:pPr algn="l"/>
            <a:r>
              <a:rPr lang="en-US" sz="1400" dirty="0">
                <a:solidFill>
                  <a:schemeClr val="tx2"/>
                </a:solidFill>
              </a:rPr>
              <a:t>The onsite location has been assumed NJ, USA &amp; Offshore location assumed as India</a:t>
            </a:r>
          </a:p>
        </p:txBody>
      </p:sp>
      <p:sp>
        <p:nvSpPr>
          <p:cNvPr id="20" name="TextBox 19"/>
          <p:cNvSpPr txBox="1"/>
          <p:nvPr/>
        </p:nvSpPr>
        <p:spPr>
          <a:xfrm>
            <a:off x="4813565" y="1401468"/>
            <a:ext cx="3102527" cy="646331"/>
          </a:xfrm>
          <a:prstGeom prst="rect">
            <a:avLst/>
          </a:prstGeom>
        </p:spPr>
        <p:txBody>
          <a:bodyPr wrap="square" lIns="0" tIns="0" rIns="0" bIns="0" rtlCol="0">
            <a:spAutoFit/>
          </a:bodyPr>
          <a:lstStyle/>
          <a:p>
            <a:r>
              <a:rPr lang="en-US" sz="1400" dirty="0">
                <a:solidFill>
                  <a:schemeClr val="tx2"/>
                </a:solidFill>
              </a:rPr>
              <a:t>Property Specific business Rules will be provided as master data. No separate rules engine will be built.</a:t>
            </a:r>
          </a:p>
        </p:txBody>
      </p:sp>
      <p:sp>
        <p:nvSpPr>
          <p:cNvPr id="21" name="TextBox 20"/>
          <p:cNvSpPr txBox="1"/>
          <p:nvPr/>
        </p:nvSpPr>
        <p:spPr>
          <a:xfrm>
            <a:off x="4821664" y="2476380"/>
            <a:ext cx="3094427" cy="430887"/>
          </a:xfrm>
          <a:prstGeom prst="rect">
            <a:avLst/>
          </a:prstGeom>
        </p:spPr>
        <p:txBody>
          <a:bodyPr wrap="square" lIns="0" tIns="0" rIns="0" bIns="0" rtlCol="0">
            <a:spAutoFit/>
          </a:bodyPr>
          <a:lstStyle/>
          <a:p>
            <a:r>
              <a:rPr lang="en-US" sz="1400" dirty="0">
                <a:solidFill>
                  <a:schemeClr val="tx2"/>
                </a:solidFill>
              </a:rPr>
              <a:t>Framework should be finalized &amp; approved before Design Phase. </a:t>
            </a:r>
            <a:endParaRPr lang="en-US" sz="1400" dirty="0">
              <a:solidFill>
                <a:srgbClr val="FF0000"/>
              </a:solidFill>
            </a:endParaRPr>
          </a:p>
        </p:txBody>
      </p:sp>
      <p:sp>
        <p:nvSpPr>
          <p:cNvPr id="22" name="TextBox 21"/>
          <p:cNvSpPr txBox="1"/>
          <p:nvPr/>
        </p:nvSpPr>
        <p:spPr>
          <a:xfrm>
            <a:off x="4813564" y="4579893"/>
            <a:ext cx="3102527" cy="646331"/>
          </a:xfrm>
          <a:prstGeom prst="rect">
            <a:avLst/>
          </a:prstGeom>
        </p:spPr>
        <p:txBody>
          <a:bodyPr wrap="square" lIns="0" tIns="0" rIns="0" bIns="0" rtlCol="0">
            <a:spAutoFit/>
          </a:bodyPr>
          <a:lstStyle/>
          <a:p>
            <a:r>
              <a:rPr lang="en-US" sz="1400" dirty="0">
                <a:solidFill>
                  <a:schemeClr val="tx2"/>
                </a:solidFill>
              </a:rPr>
              <a:t>Data cleansing, Data encryption, data security and compression activities is not considered</a:t>
            </a:r>
          </a:p>
        </p:txBody>
      </p:sp>
      <p:sp>
        <p:nvSpPr>
          <p:cNvPr id="23" name="Rectangle 22"/>
          <p:cNvSpPr/>
          <p:nvPr/>
        </p:nvSpPr>
        <p:spPr>
          <a:xfrm>
            <a:off x="4813564" y="3477030"/>
            <a:ext cx="3102527" cy="646331"/>
          </a:xfrm>
          <a:prstGeom prst="rect">
            <a:avLst/>
          </a:prstGeom>
        </p:spPr>
        <p:txBody>
          <a:bodyPr wrap="square" lIns="0" tIns="0" rIns="0" bIns="0" rtlCol="0">
            <a:spAutoFit/>
          </a:bodyPr>
          <a:lstStyle/>
          <a:p>
            <a:r>
              <a:rPr lang="en-US" sz="1400" dirty="0">
                <a:solidFill>
                  <a:schemeClr val="tx2"/>
                </a:solidFill>
              </a:rPr>
              <a:t>Existing Functional &amp; Regression Test Suite will be reused.  Multilingual testing is out of scope</a:t>
            </a:r>
          </a:p>
        </p:txBody>
      </p:sp>
      <p:sp>
        <p:nvSpPr>
          <p:cNvPr id="19" name="Rectangle 18"/>
          <p:cNvSpPr/>
          <p:nvPr/>
        </p:nvSpPr>
        <p:spPr>
          <a:xfrm>
            <a:off x="325826" y="1152010"/>
            <a:ext cx="1963421" cy="74053"/>
          </a:xfrm>
          <a:prstGeom prst="rect">
            <a:avLst/>
          </a:prstGeom>
          <a:solidFill>
            <a:srgbClr val="FF966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47E0C1"/>
              </a:solidFill>
              <a:latin typeface="Helvetica"/>
              <a:cs typeface="Helvetica"/>
            </a:endParaRPr>
          </a:p>
        </p:txBody>
      </p:sp>
      <p:sp>
        <p:nvSpPr>
          <p:cNvPr id="24" name="Rectangle 23"/>
          <p:cNvSpPr/>
          <p:nvPr/>
        </p:nvSpPr>
        <p:spPr>
          <a:xfrm flipV="1">
            <a:off x="4324732" y="1136719"/>
            <a:ext cx="1963421" cy="74454"/>
          </a:xfrm>
          <a:prstGeom prst="rect">
            <a:avLst/>
          </a:prstGeom>
          <a:solidFill>
            <a:srgbClr val="FF966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47E0C1"/>
              </a:solidFill>
              <a:latin typeface="Helvetica"/>
              <a:cs typeface="Helvetica"/>
            </a:endParaRPr>
          </a:p>
        </p:txBody>
      </p:sp>
      <p:sp>
        <p:nvSpPr>
          <p:cNvPr id="25" name="Rectangle 24"/>
          <p:cNvSpPr/>
          <p:nvPr/>
        </p:nvSpPr>
        <p:spPr>
          <a:xfrm>
            <a:off x="8456209" y="1140889"/>
            <a:ext cx="1963421" cy="73957"/>
          </a:xfrm>
          <a:prstGeom prst="rect">
            <a:avLst/>
          </a:prstGeom>
          <a:solidFill>
            <a:srgbClr val="FF966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47E0C1"/>
              </a:solidFill>
              <a:latin typeface="Helvetica"/>
              <a:cs typeface="Helvetica"/>
            </a:endParaRPr>
          </a:p>
        </p:txBody>
      </p:sp>
      <p:pic>
        <p:nvPicPr>
          <p:cNvPr id="26" name="Picture 25">
            <a:extLst>
              <a:ext uri="{FF2B5EF4-FFF2-40B4-BE49-F238E27FC236}">
                <a16:creationId xmlns:a16="http://schemas.microsoft.com/office/drawing/2014/main" id="{237B4E54-E61E-EE45-9886-87993863E7B3}"/>
              </a:ext>
            </a:extLst>
          </p:cNvPr>
          <p:cNvPicPr>
            <a:picLocks noChangeAspect="1"/>
          </p:cNvPicPr>
          <p:nvPr/>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53539" y="768707"/>
            <a:ext cx="380791" cy="369252"/>
          </a:xfrm>
          <a:prstGeom prst="rect">
            <a:avLst/>
          </a:prstGeom>
        </p:spPr>
      </p:pic>
      <p:pic>
        <p:nvPicPr>
          <p:cNvPr id="27" name="Picture 26">
            <a:extLst>
              <a:ext uri="{FF2B5EF4-FFF2-40B4-BE49-F238E27FC236}">
                <a16:creationId xmlns:a16="http://schemas.microsoft.com/office/drawing/2014/main" id="{FD6A0517-2389-F346-9131-489DEEC83C53}"/>
              </a:ext>
            </a:extLst>
          </p:cNvPr>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416172" y="661477"/>
            <a:ext cx="484219" cy="484219"/>
          </a:xfrm>
          <a:prstGeom prst="rect">
            <a:avLst/>
          </a:prstGeom>
        </p:spPr>
      </p:pic>
      <p:pic>
        <p:nvPicPr>
          <p:cNvPr id="28" name="Picture 27">
            <a:extLst>
              <a:ext uri="{FF2B5EF4-FFF2-40B4-BE49-F238E27FC236}">
                <a16:creationId xmlns:a16="http://schemas.microsoft.com/office/drawing/2014/main" id="{DDB9FD1C-6D54-8848-AECF-01F664648F3C}"/>
              </a:ext>
            </a:extLst>
          </p:cNvPr>
          <p:cNvPicPr>
            <a:picLocks noChangeAspect="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527680" y="676666"/>
            <a:ext cx="473561" cy="455062"/>
          </a:xfrm>
          <a:prstGeom prst="rect">
            <a:avLst/>
          </a:prstGeom>
        </p:spPr>
      </p:pic>
      <p:pic>
        <p:nvPicPr>
          <p:cNvPr id="29" name="Picture 28"/>
          <p:cNvPicPr>
            <a:picLocks noChangeAspect="1"/>
          </p:cNvPicPr>
          <p:nvPr/>
        </p:nvPicPr>
        <p:blipFill>
          <a:blip r:embed="rId5">
            <a:duotone>
              <a:schemeClr val="accent6">
                <a:shade val="45000"/>
                <a:satMod val="135000"/>
              </a:schemeClr>
              <a:prstClr val="white"/>
            </a:duotone>
          </a:blip>
          <a:stretch>
            <a:fillRect/>
          </a:stretch>
        </p:blipFill>
        <p:spPr>
          <a:xfrm>
            <a:off x="363118" y="1433879"/>
            <a:ext cx="308006" cy="317637"/>
          </a:xfrm>
          <a:prstGeom prst="rect">
            <a:avLst/>
          </a:prstGeom>
        </p:spPr>
      </p:pic>
      <p:pic>
        <p:nvPicPr>
          <p:cNvPr id="30" name="Picture 29"/>
          <p:cNvPicPr>
            <a:picLocks noChangeAspect="1"/>
          </p:cNvPicPr>
          <p:nvPr/>
        </p:nvPicPr>
        <p:blipFill>
          <a:blip r:embed="rId5">
            <a:duotone>
              <a:schemeClr val="accent6">
                <a:shade val="45000"/>
                <a:satMod val="135000"/>
              </a:schemeClr>
              <a:prstClr val="white"/>
            </a:duotone>
          </a:blip>
          <a:stretch>
            <a:fillRect/>
          </a:stretch>
        </p:blipFill>
        <p:spPr>
          <a:xfrm>
            <a:off x="372034" y="2977422"/>
            <a:ext cx="308006" cy="317637"/>
          </a:xfrm>
          <a:prstGeom prst="rect">
            <a:avLst/>
          </a:prstGeom>
        </p:spPr>
      </p:pic>
      <p:pic>
        <p:nvPicPr>
          <p:cNvPr id="31" name="Picture 30"/>
          <p:cNvPicPr>
            <a:picLocks noChangeAspect="1"/>
          </p:cNvPicPr>
          <p:nvPr/>
        </p:nvPicPr>
        <p:blipFill>
          <a:blip r:embed="rId5">
            <a:duotone>
              <a:schemeClr val="accent6">
                <a:shade val="45000"/>
                <a:satMod val="135000"/>
              </a:schemeClr>
              <a:prstClr val="white"/>
            </a:duotone>
          </a:blip>
          <a:stretch>
            <a:fillRect/>
          </a:stretch>
        </p:blipFill>
        <p:spPr>
          <a:xfrm>
            <a:off x="372034" y="3843784"/>
            <a:ext cx="308006" cy="317637"/>
          </a:xfrm>
          <a:prstGeom prst="rect">
            <a:avLst/>
          </a:prstGeom>
        </p:spPr>
      </p:pic>
      <p:pic>
        <p:nvPicPr>
          <p:cNvPr id="32" name="Picture 31"/>
          <p:cNvPicPr>
            <a:picLocks noChangeAspect="1"/>
          </p:cNvPicPr>
          <p:nvPr/>
        </p:nvPicPr>
        <p:blipFill>
          <a:blip r:embed="rId5">
            <a:duotone>
              <a:schemeClr val="accent6">
                <a:shade val="45000"/>
                <a:satMod val="135000"/>
              </a:schemeClr>
              <a:prstClr val="white"/>
            </a:duotone>
          </a:blip>
          <a:stretch>
            <a:fillRect/>
          </a:stretch>
        </p:blipFill>
        <p:spPr>
          <a:xfrm>
            <a:off x="384481" y="4800217"/>
            <a:ext cx="308006" cy="317637"/>
          </a:xfrm>
          <a:prstGeom prst="rect">
            <a:avLst/>
          </a:prstGeom>
        </p:spPr>
      </p:pic>
      <p:pic>
        <p:nvPicPr>
          <p:cNvPr id="33" name="Picture 32"/>
          <p:cNvPicPr>
            <a:picLocks noChangeAspect="1"/>
          </p:cNvPicPr>
          <p:nvPr/>
        </p:nvPicPr>
        <p:blipFill>
          <a:blip r:embed="rId5">
            <a:duotone>
              <a:schemeClr val="accent6">
                <a:shade val="45000"/>
                <a:satMod val="135000"/>
              </a:schemeClr>
              <a:prstClr val="white"/>
            </a:duotone>
          </a:blip>
          <a:stretch>
            <a:fillRect/>
          </a:stretch>
        </p:blipFill>
        <p:spPr>
          <a:xfrm>
            <a:off x="4390068" y="1453078"/>
            <a:ext cx="308006" cy="317637"/>
          </a:xfrm>
          <a:prstGeom prst="rect">
            <a:avLst/>
          </a:prstGeom>
        </p:spPr>
      </p:pic>
      <p:pic>
        <p:nvPicPr>
          <p:cNvPr id="34" name="Picture 33"/>
          <p:cNvPicPr>
            <a:picLocks noChangeAspect="1"/>
          </p:cNvPicPr>
          <p:nvPr/>
        </p:nvPicPr>
        <p:blipFill>
          <a:blip r:embed="rId5">
            <a:duotone>
              <a:schemeClr val="accent6">
                <a:shade val="45000"/>
                <a:satMod val="135000"/>
              </a:schemeClr>
              <a:prstClr val="white"/>
            </a:duotone>
          </a:blip>
          <a:stretch>
            <a:fillRect/>
          </a:stretch>
        </p:blipFill>
        <p:spPr>
          <a:xfrm>
            <a:off x="4398984" y="2476380"/>
            <a:ext cx="308006" cy="317637"/>
          </a:xfrm>
          <a:prstGeom prst="rect">
            <a:avLst/>
          </a:prstGeom>
        </p:spPr>
      </p:pic>
      <p:pic>
        <p:nvPicPr>
          <p:cNvPr id="35" name="Picture 34"/>
          <p:cNvPicPr>
            <a:picLocks noChangeAspect="1"/>
          </p:cNvPicPr>
          <p:nvPr/>
        </p:nvPicPr>
        <p:blipFill>
          <a:blip r:embed="rId5">
            <a:duotone>
              <a:schemeClr val="accent6">
                <a:shade val="45000"/>
                <a:satMod val="135000"/>
              </a:schemeClr>
              <a:prstClr val="white"/>
            </a:duotone>
          </a:blip>
          <a:stretch>
            <a:fillRect/>
          </a:stretch>
        </p:blipFill>
        <p:spPr>
          <a:xfrm>
            <a:off x="4390068" y="3462115"/>
            <a:ext cx="308006" cy="317637"/>
          </a:xfrm>
          <a:prstGeom prst="rect">
            <a:avLst/>
          </a:prstGeom>
        </p:spPr>
      </p:pic>
      <p:pic>
        <p:nvPicPr>
          <p:cNvPr id="36" name="Picture 35"/>
          <p:cNvPicPr>
            <a:picLocks noChangeAspect="1"/>
          </p:cNvPicPr>
          <p:nvPr/>
        </p:nvPicPr>
        <p:blipFill>
          <a:blip r:embed="rId5">
            <a:duotone>
              <a:schemeClr val="accent6">
                <a:shade val="45000"/>
                <a:satMod val="135000"/>
              </a:schemeClr>
              <a:prstClr val="white"/>
            </a:duotone>
          </a:blip>
          <a:stretch>
            <a:fillRect/>
          </a:stretch>
        </p:blipFill>
        <p:spPr>
          <a:xfrm>
            <a:off x="4411431" y="4585421"/>
            <a:ext cx="308006" cy="317637"/>
          </a:xfrm>
          <a:prstGeom prst="rect">
            <a:avLst/>
          </a:prstGeom>
        </p:spPr>
      </p:pic>
      <p:pic>
        <p:nvPicPr>
          <p:cNvPr id="37" name="Picture 36"/>
          <p:cNvPicPr>
            <a:picLocks noChangeAspect="1"/>
          </p:cNvPicPr>
          <p:nvPr/>
        </p:nvPicPr>
        <p:blipFill>
          <a:blip r:embed="rId5">
            <a:duotone>
              <a:schemeClr val="accent6">
                <a:shade val="45000"/>
                <a:satMod val="135000"/>
              </a:schemeClr>
              <a:prstClr val="white"/>
            </a:duotone>
          </a:blip>
          <a:stretch>
            <a:fillRect/>
          </a:stretch>
        </p:blipFill>
        <p:spPr>
          <a:xfrm>
            <a:off x="8527680" y="1503260"/>
            <a:ext cx="308006" cy="317637"/>
          </a:xfrm>
          <a:prstGeom prst="rect">
            <a:avLst/>
          </a:prstGeom>
        </p:spPr>
      </p:pic>
      <p:pic>
        <p:nvPicPr>
          <p:cNvPr id="38" name="Picture 37"/>
          <p:cNvPicPr>
            <a:picLocks noChangeAspect="1"/>
          </p:cNvPicPr>
          <p:nvPr/>
        </p:nvPicPr>
        <p:blipFill>
          <a:blip r:embed="rId5">
            <a:duotone>
              <a:schemeClr val="accent6">
                <a:shade val="45000"/>
                <a:satMod val="135000"/>
              </a:schemeClr>
              <a:prstClr val="white"/>
            </a:duotone>
          </a:blip>
          <a:stretch>
            <a:fillRect/>
          </a:stretch>
        </p:blipFill>
        <p:spPr>
          <a:xfrm>
            <a:off x="8536596" y="2435642"/>
            <a:ext cx="308006" cy="317637"/>
          </a:xfrm>
          <a:prstGeom prst="rect">
            <a:avLst/>
          </a:prstGeom>
        </p:spPr>
      </p:pic>
      <p:pic>
        <p:nvPicPr>
          <p:cNvPr id="39" name="Picture 38"/>
          <p:cNvPicPr>
            <a:picLocks noChangeAspect="1"/>
          </p:cNvPicPr>
          <p:nvPr/>
        </p:nvPicPr>
        <p:blipFill>
          <a:blip r:embed="rId5">
            <a:duotone>
              <a:schemeClr val="accent6">
                <a:shade val="45000"/>
                <a:satMod val="135000"/>
              </a:schemeClr>
              <a:prstClr val="white"/>
            </a:duotone>
          </a:blip>
          <a:stretch>
            <a:fillRect/>
          </a:stretch>
        </p:blipFill>
        <p:spPr>
          <a:xfrm>
            <a:off x="8527680" y="3421377"/>
            <a:ext cx="308006" cy="317637"/>
          </a:xfrm>
          <a:prstGeom prst="rect">
            <a:avLst/>
          </a:prstGeom>
        </p:spPr>
      </p:pic>
      <p:sp>
        <p:nvSpPr>
          <p:cNvPr id="15" name="Rectangle 14"/>
          <p:cNvSpPr/>
          <p:nvPr/>
        </p:nvSpPr>
        <p:spPr>
          <a:xfrm>
            <a:off x="4844923" y="5478492"/>
            <a:ext cx="3143182" cy="430887"/>
          </a:xfrm>
          <a:prstGeom prst="rect">
            <a:avLst/>
          </a:prstGeom>
        </p:spPr>
        <p:txBody>
          <a:bodyPr wrap="square" lIns="0" tIns="0" rIns="0" bIns="0" rtlCol="0">
            <a:spAutoFit/>
          </a:bodyPr>
          <a:lstStyle/>
          <a:p>
            <a:r>
              <a:rPr lang="en-US" sz="1400" dirty="0">
                <a:solidFill>
                  <a:schemeClr val="tx2"/>
                </a:solidFill>
              </a:rPr>
              <a:t>In-property Serial Interface integration is not considered as part of the scope</a:t>
            </a:r>
          </a:p>
        </p:txBody>
      </p:sp>
      <p:pic>
        <p:nvPicPr>
          <p:cNvPr id="40" name="Picture 39"/>
          <p:cNvPicPr>
            <a:picLocks noChangeAspect="1"/>
          </p:cNvPicPr>
          <p:nvPr/>
        </p:nvPicPr>
        <p:blipFill>
          <a:blip r:embed="rId5">
            <a:duotone>
              <a:schemeClr val="accent6">
                <a:shade val="45000"/>
                <a:satMod val="135000"/>
              </a:schemeClr>
              <a:prstClr val="white"/>
            </a:duotone>
          </a:blip>
          <a:stretch>
            <a:fillRect/>
          </a:stretch>
        </p:blipFill>
        <p:spPr>
          <a:xfrm>
            <a:off x="4431525" y="5453483"/>
            <a:ext cx="308006" cy="317637"/>
          </a:xfrm>
          <a:prstGeom prst="rect">
            <a:avLst/>
          </a:prstGeom>
        </p:spPr>
      </p:pic>
      <p:sp>
        <p:nvSpPr>
          <p:cNvPr id="17" name="Rectangle 16"/>
          <p:cNvSpPr/>
          <p:nvPr/>
        </p:nvSpPr>
        <p:spPr>
          <a:xfrm>
            <a:off x="776705" y="5426392"/>
            <a:ext cx="3127416" cy="646331"/>
          </a:xfrm>
          <a:prstGeom prst="rect">
            <a:avLst/>
          </a:prstGeom>
        </p:spPr>
        <p:txBody>
          <a:bodyPr wrap="square" lIns="0" tIns="0" rIns="0" bIns="0" rtlCol="0">
            <a:spAutoFit/>
          </a:bodyPr>
          <a:lstStyle/>
          <a:p>
            <a:r>
              <a:rPr lang="en-US" sz="1400" dirty="0">
                <a:solidFill>
                  <a:schemeClr val="tx2"/>
                </a:solidFill>
              </a:rPr>
              <a:t>Synchronization between on premise &amp; Cloud hosted LightSpeed is out of scope</a:t>
            </a:r>
          </a:p>
        </p:txBody>
      </p:sp>
      <p:pic>
        <p:nvPicPr>
          <p:cNvPr id="41" name="Picture 40"/>
          <p:cNvPicPr>
            <a:picLocks noChangeAspect="1"/>
          </p:cNvPicPr>
          <p:nvPr/>
        </p:nvPicPr>
        <p:blipFill>
          <a:blip r:embed="rId5">
            <a:duotone>
              <a:schemeClr val="accent6">
                <a:shade val="45000"/>
                <a:satMod val="135000"/>
              </a:schemeClr>
              <a:prstClr val="white"/>
            </a:duotone>
          </a:blip>
          <a:stretch>
            <a:fillRect/>
          </a:stretch>
        </p:blipFill>
        <p:spPr>
          <a:xfrm>
            <a:off x="363889" y="5453483"/>
            <a:ext cx="308006" cy="317637"/>
          </a:xfrm>
          <a:prstGeom prst="rect">
            <a:avLst/>
          </a:prstGeom>
        </p:spPr>
      </p:pic>
    </p:spTree>
    <p:extLst>
      <p:ext uri="{BB962C8B-B14F-4D97-AF65-F5344CB8AC3E}">
        <p14:creationId xmlns:p14="http://schemas.microsoft.com/office/powerpoint/2010/main" val="25164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8429" y="82867"/>
            <a:ext cx="4330045" cy="6858000"/>
          </a:xfrm>
          <a:prstGeom prst="rect">
            <a:avLst/>
          </a:prstGeom>
          <a:solidFill>
            <a:srgbClr val="000000">
              <a:alpha val="69804"/>
            </a:srgbClr>
          </a:solidFill>
          <a:ln>
            <a:noFill/>
          </a:ln>
        </p:spPr>
        <p:txBody>
          <a:bodyPr lIns="0" tIns="0" rIns="0" bIns="0"/>
          <a:lstStyle/>
          <a:p>
            <a:pPr algn="ctr" defTabSz="914377">
              <a:defRPr/>
            </a:pPr>
            <a:endParaRPr lang="en-US" kern="0" dirty="0">
              <a:solidFill>
                <a:sysClr val="windowText" lastClr="000000"/>
              </a:solidFill>
              <a:latin typeface="Arial" panose="020B0604020202020204"/>
            </a:endParaRPr>
          </a:p>
        </p:txBody>
      </p:sp>
      <p:sp>
        <p:nvSpPr>
          <p:cNvPr id="2" name="Title 1"/>
          <p:cNvSpPr>
            <a:spLocks noGrp="1"/>
          </p:cNvSpPr>
          <p:nvPr>
            <p:ph type="title"/>
          </p:nvPr>
        </p:nvSpPr>
        <p:spPr>
          <a:xfrm>
            <a:off x="156007" y="142086"/>
            <a:ext cx="4035217" cy="1756803"/>
          </a:xfrm>
        </p:spPr>
        <p:txBody>
          <a:bodyPr>
            <a:normAutofit/>
          </a:bodyPr>
          <a:lstStyle/>
          <a:p>
            <a:r>
              <a:rPr lang="en-US" sz="2133" dirty="0">
                <a:solidFill>
                  <a:srgbClr val="FFFFFF">
                    <a:lumMod val="95000"/>
                  </a:srgbClr>
                </a:solidFill>
              </a:rPr>
              <a:t>Our capabilities in delivering similar legacy modernization engagements </a:t>
            </a:r>
          </a:p>
        </p:txBody>
      </p:sp>
      <p:sp>
        <p:nvSpPr>
          <p:cNvPr id="11" name="Title 1"/>
          <p:cNvSpPr txBox="1">
            <a:spLocks/>
          </p:cNvSpPr>
          <p:nvPr/>
        </p:nvSpPr>
        <p:spPr>
          <a:xfrm>
            <a:off x="86555" y="1224378"/>
            <a:ext cx="4437669" cy="179530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endParaRPr lang="en-US" sz="2133" b="1" dirty="0">
              <a:solidFill>
                <a:schemeClr val="bg1"/>
              </a:solidFill>
            </a:endParaRPr>
          </a:p>
        </p:txBody>
      </p:sp>
      <p:sp>
        <p:nvSpPr>
          <p:cNvPr id="13" name="Title 1"/>
          <p:cNvSpPr txBox="1">
            <a:spLocks/>
          </p:cNvSpPr>
          <p:nvPr/>
        </p:nvSpPr>
        <p:spPr>
          <a:xfrm>
            <a:off x="4707539" y="2841246"/>
            <a:ext cx="1219200" cy="109728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endParaRPr lang="en-US" sz="1200" dirty="0">
              <a:solidFill>
                <a:schemeClr val="tx2"/>
              </a:solidFill>
            </a:endParaRPr>
          </a:p>
          <a:p>
            <a:r>
              <a:rPr lang="en-US" sz="1333" dirty="0" err="1">
                <a:solidFill>
                  <a:schemeClr val="tx2"/>
                </a:solidFill>
              </a:rPr>
              <a:t>Microservices</a:t>
            </a:r>
            <a:r>
              <a:rPr lang="en-US" sz="1333" dirty="0">
                <a:solidFill>
                  <a:schemeClr val="tx2"/>
                </a:solidFill>
              </a:rPr>
              <a:t> architecture</a:t>
            </a:r>
          </a:p>
        </p:txBody>
      </p:sp>
      <p:sp>
        <p:nvSpPr>
          <p:cNvPr id="23" name="Title 1"/>
          <p:cNvSpPr txBox="1">
            <a:spLocks/>
          </p:cNvSpPr>
          <p:nvPr/>
        </p:nvSpPr>
        <p:spPr>
          <a:xfrm>
            <a:off x="6111909" y="2849705"/>
            <a:ext cx="1219200" cy="109728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endParaRPr lang="en-US" sz="1200" dirty="0">
              <a:solidFill>
                <a:schemeClr val="tx2"/>
              </a:solidFill>
            </a:endParaRPr>
          </a:p>
          <a:p>
            <a:r>
              <a:rPr lang="en-US" sz="1333" dirty="0" err="1">
                <a:solidFill>
                  <a:schemeClr val="tx2"/>
                </a:solidFill>
              </a:rPr>
              <a:t>SAFe</a:t>
            </a:r>
            <a:r>
              <a:rPr lang="en-US" sz="1333" dirty="0">
                <a:solidFill>
                  <a:schemeClr val="tx2"/>
                </a:solidFill>
              </a:rPr>
              <a:t> Methodology</a:t>
            </a:r>
          </a:p>
        </p:txBody>
      </p:sp>
      <p:sp>
        <p:nvSpPr>
          <p:cNvPr id="12" name="Rectangle 11"/>
          <p:cNvSpPr/>
          <p:nvPr/>
        </p:nvSpPr>
        <p:spPr>
          <a:xfrm>
            <a:off x="4381226" y="72237"/>
            <a:ext cx="2804160" cy="365760"/>
          </a:xfrm>
          <a:prstGeom prst="rect">
            <a:avLst/>
          </a:prstGeom>
          <a:solidFill>
            <a:schemeClr val="accent6"/>
          </a:solidFill>
          <a:ln>
            <a:noFill/>
          </a:ln>
        </p:spPr>
        <p:txBody>
          <a:bodyPr lIns="0" tIns="0" rIns="0" bIns="0" anchor="ctr"/>
          <a:lstStyle/>
          <a:p>
            <a:pPr marL="121917" defTabSz="914377"/>
            <a:r>
              <a:rPr lang="en-US" b="1" kern="0" dirty="0">
                <a:solidFill>
                  <a:schemeClr val="tx2"/>
                </a:solidFill>
                <a:latin typeface="Arial" panose="020B0604020202020204" pitchFamily="34" charset="0"/>
                <a:cs typeface="Arial" panose="020B0604020202020204" pitchFamily="34" charset="0"/>
              </a:rPr>
              <a:t>CLIENT SCENARIO </a:t>
            </a:r>
          </a:p>
        </p:txBody>
      </p:sp>
      <p:sp>
        <p:nvSpPr>
          <p:cNvPr id="31" name="Rectangle 30"/>
          <p:cNvSpPr/>
          <p:nvPr/>
        </p:nvSpPr>
        <p:spPr>
          <a:xfrm>
            <a:off x="4370296" y="1622628"/>
            <a:ext cx="2804160" cy="365760"/>
          </a:xfrm>
          <a:prstGeom prst="rect">
            <a:avLst/>
          </a:prstGeom>
          <a:solidFill>
            <a:schemeClr val="accent6"/>
          </a:solidFill>
          <a:ln>
            <a:noFill/>
          </a:ln>
        </p:spPr>
        <p:txBody>
          <a:bodyPr lIns="0" tIns="0" rIns="0" bIns="0" anchor="ctr"/>
          <a:lstStyle/>
          <a:p>
            <a:pPr marL="121917" defTabSz="914377"/>
            <a:r>
              <a:rPr lang="en-US" b="1" kern="0" dirty="0">
                <a:solidFill>
                  <a:schemeClr val="tx2"/>
                </a:solidFill>
                <a:latin typeface="Arial" panose="020B0604020202020204" pitchFamily="34" charset="0"/>
                <a:cs typeface="Arial" panose="020B0604020202020204" pitchFamily="34" charset="0"/>
              </a:rPr>
              <a:t>SOLUTION</a:t>
            </a:r>
          </a:p>
        </p:txBody>
      </p:sp>
      <p:sp>
        <p:nvSpPr>
          <p:cNvPr id="37" name="Title 1"/>
          <p:cNvSpPr txBox="1">
            <a:spLocks/>
          </p:cNvSpPr>
          <p:nvPr/>
        </p:nvSpPr>
        <p:spPr>
          <a:xfrm>
            <a:off x="4397457" y="475794"/>
            <a:ext cx="7606116" cy="101969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marL="228594" indent="-228594" algn="just">
              <a:buFont typeface="Arial" panose="020B0604020202020204" pitchFamily="34" charset="0"/>
              <a:buChar char="•"/>
            </a:pPr>
            <a:r>
              <a:rPr lang="en-US" sz="1333" dirty="0">
                <a:solidFill>
                  <a:prstClr val="black"/>
                </a:solidFill>
                <a:ea typeface="Calibri" panose="020F0502020204030204" pitchFamily="34" charset="0"/>
              </a:rPr>
              <a:t>One of the major travel global distribution systems in US wanted to move away from complex monolithic architecture leading to high maintenance cost and which was incompatible with new market changes.</a:t>
            </a:r>
          </a:p>
          <a:p>
            <a:pPr marL="228594" indent="-228594" algn="just">
              <a:buFont typeface="Arial" panose="020B0604020202020204" pitchFamily="34" charset="0"/>
              <a:buChar char="•"/>
            </a:pPr>
            <a:r>
              <a:rPr lang="en-US" sz="1333" dirty="0">
                <a:solidFill>
                  <a:prstClr val="black"/>
                </a:solidFill>
                <a:ea typeface="Calibri" panose="020F0502020204030204" pitchFamily="34" charset="0"/>
              </a:rPr>
              <a:t>Client wanted to build a platform that can provide flexible interface, seamless integration for LCC &amp; NDC carriers and  support full set of airline functionalities from seat &amp; merchandise selling to payment capabilities like partial refund, split off between cards</a:t>
            </a:r>
          </a:p>
        </p:txBody>
      </p:sp>
      <p:sp>
        <p:nvSpPr>
          <p:cNvPr id="38" name="Title 1"/>
          <p:cNvSpPr txBox="1">
            <a:spLocks/>
          </p:cNvSpPr>
          <p:nvPr/>
        </p:nvSpPr>
        <p:spPr>
          <a:xfrm>
            <a:off x="4556046" y="1865797"/>
            <a:ext cx="7627525" cy="923619"/>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marL="228594" indent="-228594" algn="just">
              <a:buFont typeface="Arial" panose="020B0604020202020204" pitchFamily="34" charset="0"/>
              <a:buChar char="•"/>
            </a:pPr>
            <a:endParaRPr lang="en-US" sz="1200" dirty="0">
              <a:solidFill>
                <a:prstClr val="black"/>
              </a:solidFill>
              <a:ea typeface="Calibri" panose="020F0502020204030204" pitchFamily="34" charset="0"/>
            </a:endParaRPr>
          </a:p>
          <a:p>
            <a:pPr marL="228594" indent="-228594" algn="just">
              <a:buFont typeface="Arial" panose="020B0604020202020204" pitchFamily="34" charset="0"/>
              <a:buChar char="•"/>
            </a:pPr>
            <a:r>
              <a:rPr lang="en-US" sz="1333" dirty="0">
                <a:solidFill>
                  <a:prstClr val="black"/>
                </a:solidFill>
                <a:ea typeface="Calibri" panose="020F0502020204030204" pitchFamily="34" charset="0"/>
              </a:rPr>
              <a:t>Cognizant helped the client build a single point customer facing API using hybrid micro-service design pattern which is ecommerce enabled and configurable to each customer’s business model. </a:t>
            </a:r>
          </a:p>
          <a:p>
            <a:pPr marL="228594" indent="-228594" algn="just">
              <a:buFont typeface="Arial" panose="020B0604020202020204" pitchFamily="34" charset="0"/>
              <a:buChar char="•"/>
            </a:pPr>
            <a:r>
              <a:rPr lang="en-US" sz="1333" dirty="0">
                <a:solidFill>
                  <a:prstClr val="black"/>
                </a:solidFill>
                <a:ea typeface="Calibri" panose="020F0502020204030204" pitchFamily="34" charset="0"/>
              </a:rPr>
              <a:t>The new platform enables all industry approved content on one platform while making integrations of large Online Travel Agency and onboarding of new airlines much simpler</a:t>
            </a:r>
            <a:r>
              <a:rPr lang="en-US" sz="1200" dirty="0">
                <a:solidFill>
                  <a:prstClr val="black"/>
                </a:solidFill>
                <a:ea typeface="Calibri" panose="020F0502020204030204" pitchFamily="34" charset="0"/>
              </a:rPr>
              <a:t>.</a:t>
            </a:r>
          </a:p>
          <a:p>
            <a:pPr marL="228594" indent="-228594" algn="just">
              <a:buFont typeface="Arial" panose="020B0604020202020204" pitchFamily="34" charset="0"/>
              <a:buChar char="•"/>
            </a:pPr>
            <a:endParaRPr lang="en-US" sz="1200" dirty="0">
              <a:solidFill>
                <a:prstClr val="black"/>
              </a:solidFill>
              <a:ea typeface="Calibri" panose="020F0502020204030204" pitchFamily="34" charset="0"/>
            </a:endParaRPr>
          </a:p>
          <a:p>
            <a:pPr algn="just"/>
            <a:endParaRPr lang="en-US" sz="1200" dirty="0">
              <a:solidFill>
                <a:prstClr val="black"/>
              </a:solidFill>
              <a:ea typeface="Calibri" panose="020F0502020204030204" pitchFamily="34" charset="0"/>
            </a:endParaRPr>
          </a:p>
        </p:txBody>
      </p:sp>
      <p:sp>
        <p:nvSpPr>
          <p:cNvPr id="43" name="Title 1"/>
          <p:cNvSpPr txBox="1">
            <a:spLocks/>
          </p:cNvSpPr>
          <p:nvPr/>
        </p:nvSpPr>
        <p:spPr>
          <a:xfrm>
            <a:off x="7657522" y="3006602"/>
            <a:ext cx="1219200" cy="109728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r>
              <a:rPr lang="en-US" sz="1333" dirty="0">
                <a:solidFill>
                  <a:schemeClr val="tx2"/>
                </a:solidFill>
              </a:rPr>
              <a:t>DevOps for automated deployments</a:t>
            </a:r>
          </a:p>
        </p:txBody>
      </p:sp>
      <p:sp>
        <p:nvSpPr>
          <p:cNvPr id="46" name="Title 1"/>
          <p:cNvSpPr txBox="1">
            <a:spLocks/>
          </p:cNvSpPr>
          <p:nvPr/>
        </p:nvSpPr>
        <p:spPr>
          <a:xfrm>
            <a:off x="9024598" y="2841246"/>
            <a:ext cx="1219200" cy="109728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endParaRPr lang="en-US" sz="1200" dirty="0">
              <a:solidFill>
                <a:schemeClr val="tx2"/>
              </a:solidFill>
            </a:endParaRPr>
          </a:p>
          <a:p>
            <a:r>
              <a:rPr lang="en-US" sz="1333" dirty="0">
                <a:solidFill>
                  <a:schemeClr val="tx2"/>
                </a:solidFill>
              </a:rPr>
              <a:t>Delivered by </a:t>
            </a:r>
          </a:p>
          <a:p>
            <a:r>
              <a:rPr lang="en-US" sz="1333" dirty="0">
                <a:solidFill>
                  <a:schemeClr val="tx2"/>
                </a:solidFill>
              </a:rPr>
              <a:t>High performing PODs</a:t>
            </a:r>
          </a:p>
        </p:txBody>
      </p:sp>
      <p:sp>
        <p:nvSpPr>
          <p:cNvPr id="69" name="Rectangle 68"/>
          <p:cNvSpPr/>
          <p:nvPr/>
        </p:nvSpPr>
        <p:spPr>
          <a:xfrm>
            <a:off x="7708111" y="3629300"/>
            <a:ext cx="3078365" cy="365760"/>
          </a:xfrm>
          <a:prstGeom prst="rect">
            <a:avLst/>
          </a:prstGeom>
          <a:solidFill>
            <a:schemeClr val="accent6"/>
          </a:solidFill>
          <a:ln>
            <a:noFill/>
          </a:ln>
        </p:spPr>
        <p:txBody>
          <a:bodyPr lIns="0" tIns="0" rIns="0" bIns="0" anchor="ctr"/>
          <a:lstStyle/>
          <a:p>
            <a:pPr marL="121917" defTabSz="914377"/>
            <a:r>
              <a:rPr lang="en-US" b="1" kern="0" dirty="0">
                <a:solidFill>
                  <a:schemeClr val="tx2"/>
                </a:solidFill>
                <a:latin typeface="Arial" panose="020B0604020202020204" pitchFamily="34" charset="0"/>
                <a:cs typeface="Arial" panose="020B0604020202020204" pitchFamily="34" charset="0"/>
              </a:rPr>
              <a:t>OUTCOME</a:t>
            </a:r>
          </a:p>
        </p:txBody>
      </p:sp>
      <p:sp>
        <p:nvSpPr>
          <p:cNvPr id="70" name="Title 1"/>
          <p:cNvSpPr txBox="1">
            <a:spLocks/>
          </p:cNvSpPr>
          <p:nvPr/>
        </p:nvSpPr>
        <p:spPr>
          <a:xfrm>
            <a:off x="7695207" y="3788962"/>
            <a:ext cx="4374875" cy="1922541"/>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just" defTabSz="761981">
              <a:lnSpc>
                <a:spcPct val="107000"/>
              </a:lnSpc>
              <a:spcAft>
                <a:spcPts val="667"/>
              </a:spcAft>
              <a:tabLst>
                <a:tab pos="380990" algn="l"/>
                <a:tab pos="1046666" algn="l"/>
              </a:tabLst>
            </a:pPr>
            <a:endParaRPr lang="en-US" sz="1333" dirty="0">
              <a:solidFill>
                <a:prstClr val="black"/>
              </a:solidFill>
              <a:ea typeface="Calibri" panose="020F0502020204030204" pitchFamily="34" charset="0"/>
            </a:endParaRPr>
          </a:p>
          <a:p>
            <a:pPr marL="285744" indent="-285744" algn="just" defTabSz="761981">
              <a:lnSpc>
                <a:spcPct val="107000"/>
              </a:lnSpc>
              <a:spcAft>
                <a:spcPts val="667"/>
              </a:spcAft>
              <a:buFont typeface="Symbol" panose="05050102010706020507" pitchFamily="18" charset="2"/>
              <a:buChar char=""/>
              <a:tabLst>
                <a:tab pos="380990" algn="l"/>
                <a:tab pos="1046666" algn="l"/>
              </a:tabLst>
            </a:pPr>
            <a:r>
              <a:rPr lang="en-US" sz="1333" dirty="0">
                <a:solidFill>
                  <a:prstClr val="black"/>
                </a:solidFill>
                <a:ea typeface="Calibri" panose="020F0502020204030204" pitchFamily="34" charset="0"/>
              </a:rPr>
              <a:t>83% reduction in onboarding time of new LCC &amp; NDC carriers using hybrid </a:t>
            </a:r>
            <a:r>
              <a:rPr lang="en-US" sz="1333" dirty="0" err="1">
                <a:solidFill>
                  <a:prstClr val="black"/>
                </a:solidFill>
                <a:ea typeface="Calibri" panose="020F0502020204030204" pitchFamily="34" charset="0"/>
              </a:rPr>
              <a:t>microservices</a:t>
            </a:r>
            <a:r>
              <a:rPr lang="en-US" sz="1333" dirty="0">
                <a:solidFill>
                  <a:prstClr val="black"/>
                </a:solidFill>
                <a:ea typeface="Calibri" panose="020F0502020204030204" pitchFamily="34" charset="0"/>
              </a:rPr>
              <a:t> design</a:t>
            </a:r>
          </a:p>
          <a:p>
            <a:pPr marL="285744" indent="-285744" algn="just" defTabSz="761981">
              <a:lnSpc>
                <a:spcPct val="107000"/>
              </a:lnSpc>
              <a:spcAft>
                <a:spcPts val="667"/>
              </a:spcAft>
              <a:buFont typeface="Symbol" panose="05050102010706020507" pitchFamily="18" charset="2"/>
              <a:buChar char=""/>
              <a:tabLst>
                <a:tab pos="380990" algn="l"/>
                <a:tab pos="1046666" algn="l"/>
              </a:tabLst>
            </a:pPr>
            <a:r>
              <a:rPr lang="en-US" sz="1333" dirty="0">
                <a:solidFill>
                  <a:prstClr val="black"/>
                </a:solidFill>
                <a:ea typeface="Calibri" panose="020F0502020204030204" pitchFamily="34" charset="0"/>
              </a:rPr>
              <a:t>80% reduction in Deployment time of new features to market</a:t>
            </a:r>
          </a:p>
          <a:p>
            <a:pPr marL="285744" indent="-285744" algn="just" defTabSz="761981">
              <a:lnSpc>
                <a:spcPct val="107000"/>
              </a:lnSpc>
              <a:spcAft>
                <a:spcPts val="667"/>
              </a:spcAft>
              <a:buFont typeface="Symbol" panose="05050102010706020507" pitchFamily="18" charset="2"/>
              <a:buChar char=""/>
              <a:tabLst>
                <a:tab pos="380990" algn="l"/>
                <a:tab pos="1046666" algn="l"/>
              </a:tabLst>
            </a:pPr>
            <a:r>
              <a:rPr lang="en-US" sz="1333" dirty="0">
                <a:solidFill>
                  <a:prstClr val="black"/>
                </a:solidFill>
                <a:ea typeface="Calibri" panose="020F0502020204030204" pitchFamily="34" charset="0"/>
              </a:rPr>
              <a:t>The newly implemented service offerings achieved a sub-second response time of 100ms</a:t>
            </a:r>
          </a:p>
          <a:p>
            <a:pPr marL="285744" indent="-285744" algn="just" defTabSz="761981">
              <a:lnSpc>
                <a:spcPct val="107000"/>
              </a:lnSpc>
              <a:spcAft>
                <a:spcPts val="667"/>
              </a:spcAft>
              <a:buFont typeface="Symbol" panose="05050102010706020507" pitchFamily="18" charset="2"/>
              <a:buChar char=""/>
              <a:tabLst>
                <a:tab pos="380990" algn="l"/>
                <a:tab pos="1046666" algn="l"/>
              </a:tabLst>
            </a:pPr>
            <a:r>
              <a:rPr lang="en-US" sz="1333" dirty="0">
                <a:solidFill>
                  <a:prstClr val="black"/>
                </a:solidFill>
                <a:ea typeface="Calibri" panose="020F0502020204030204" pitchFamily="34" charset="0"/>
              </a:rPr>
              <a:t>Enables multiple airlines onboarding in parallel</a:t>
            </a:r>
          </a:p>
          <a:p>
            <a:pPr marL="285744" indent="-285744" algn="just" defTabSz="761981">
              <a:lnSpc>
                <a:spcPct val="107000"/>
              </a:lnSpc>
              <a:spcAft>
                <a:spcPts val="667"/>
              </a:spcAft>
              <a:buFont typeface="Symbol" panose="05050102010706020507" pitchFamily="18" charset="2"/>
              <a:buChar char=""/>
              <a:tabLst>
                <a:tab pos="380990" algn="l"/>
                <a:tab pos="1046666" algn="l"/>
              </a:tabLst>
            </a:pPr>
            <a:r>
              <a:rPr lang="en-US" sz="1333" dirty="0">
                <a:solidFill>
                  <a:prstClr val="black"/>
                </a:solidFill>
                <a:ea typeface="Calibri" panose="020F0502020204030204" pitchFamily="34" charset="0"/>
              </a:rPr>
              <a:t>Improved customer experience with easier access to airlines and merchandizing content</a:t>
            </a:r>
          </a:p>
          <a:p>
            <a:endParaRPr lang="en-US" sz="1200" dirty="0">
              <a:solidFill>
                <a:prstClr val="black"/>
              </a:solidFill>
              <a:ea typeface="Calibri" panose="020F0502020204030204" pitchFamily="34" charset="0"/>
            </a:endParaRPr>
          </a:p>
          <a:p>
            <a:pPr marL="228594" indent="-228594">
              <a:buFont typeface="Arial" panose="020B0604020202020204" pitchFamily="34" charset="0"/>
              <a:buChar char="•"/>
            </a:pPr>
            <a:endParaRPr lang="en-US" sz="1200" dirty="0">
              <a:solidFill>
                <a:prstClr val="black"/>
              </a:solidFill>
              <a:ea typeface="Calibri" panose="020F0502020204030204" pitchFamily="34" charset="0"/>
            </a:endParaRPr>
          </a:p>
        </p:txBody>
      </p:sp>
      <p:sp>
        <p:nvSpPr>
          <p:cNvPr id="28" name="Title 1"/>
          <p:cNvSpPr txBox="1">
            <a:spLocks/>
          </p:cNvSpPr>
          <p:nvPr/>
        </p:nvSpPr>
        <p:spPr>
          <a:xfrm>
            <a:off x="156007" y="4790359"/>
            <a:ext cx="3630219" cy="1440868"/>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just" defTabSz="761981">
              <a:lnSpc>
                <a:spcPct val="107000"/>
              </a:lnSpc>
              <a:spcAft>
                <a:spcPts val="667"/>
              </a:spcAft>
              <a:tabLst>
                <a:tab pos="380990" algn="l"/>
                <a:tab pos="1046666" algn="l"/>
              </a:tabLst>
            </a:pPr>
            <a:r>
              <a:rPr lang="en-US" sz="1333" b="1" dirty="0">
                <a:solidFill>
                  <a:schemeClr val="bg1"/>
                </a:solidFill>
                <a:latin typeface="Calibri" panose="020F0502020204030204" pitchFamily="34" charset="0"/>
                <a:ea typeface="Calibri" panose="020F0502020204030204" pitchFamily="34" charset="0"/>
                <a:cs typeface="Calibri" panose="020F0502020204030204" pitchFamily="34" charset="0"/>
              </a:rPr>
              <a:t>IT OUTCOMES:</a:t>
            </a:r>
            <a:endPar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44" indent="-285744" algn="just" defTabSz="761981">
              <a:lnSpc>
                <a:spcPct val="107000"/>
              </a:lnSpc>
              <a:spcAft>
                <a:spcPts val="667"/>
              </a:spcAft>
              <a:buFont typeface="Symbol" panose="05050102010706020507" pitchFamily="18" charset="2"/>
              <a:buChar char=""/>
              <a:tabLst>
                <a:tab pos="380990" algn="l"/>
                <a:tab pos="1046666" algn="l"/>
              </a:tabLst>
            </a:pPr>
            <a:r>
              <a:rPr lang="en-US" sz="1333" dirty="0">
                <a:solidFill>
                  <a:schemeClr val="bg1"/>
                </a:solidFill>
                <a:latin typeface="Calibri" panose="020F0502020204030204" pitchFamily="34" charset="0"/>
                <a:ea typeface="Calibri" panose="020F0502020204030204" pitchFamily="34" charset="0"/>
                <a:cs typeface="Calibri" panose="020F0502020204030204" pitchFamily="34" charset="0"/>
              </a:rPr>
              <a:t>Achieved great code quality with </a:t>
            </a:r>
          </a:p>
          <a:p>
            <a:pPr algn="just" defTabSz="761981">
              <a:lnSpc>
                <a:spcPct val="107000"/>
              </a:lnSpc>
              <a:spcAft>
                <a:spcPts val="667"/>
              </a:spcAft>
              <a:tabLst>
                <a:tab pos="380990" algn="l"/>
                <a:tab pos="1046666" algn="l"/>
              </a:tabLst>
            </a:pPr>
            <a:r>
              <a:rPr lang="en-US" sz="1333" dirty="0">
                <a:solidFill>
                  <a:schemeClr val="bg1"/>
                </a:solidFill>
                <a:latin typeface="Calibri" panose="020F0502020204030204" pitchFamily="34" charset="0"/>
                <a:ea typeface="Calibri" panose="020F0502020204030204" pitchFamily="34" charset="0"/>
                <a:cs typeface="Calibri" panose="020F0502020204030204" pitchFamily="34" charset="0"/>
              </a:rPr>
              <a:t>	    a. 100% code coverage</a:t>
            </a:r>
          </a:p>
          <a:p>
            <a:pPr algn="just" defTabSz="761981">
              <a:lnSpc>
                <a:spcPct val="107000"/>
              </a:lnSpc>
              <a:spcAft>
                <a:spcPts val="667"/>
              </a:spcAft>
              <a:tabLst>
                <a:tab pos="380990" algn="l"/>
                <a:tab pos="1046666" algn="l"/>
              </a:tabLst>
            </a:pPr>
            <a:r>
              <a:rPr lang="en-US" sz="1333" dirty="0">
                <a:solidFill>
                  <a:schemeClr val="bg1"/>
                </a:solidFill>
                <a:latin typeface="Calibri" panose="020F0502020204030204" pitchFamily="34" charset="0"/>
                <a:ea typeface="Calibri" panose="020F0502020204030204" pitchFamily="34" charset="0"/>
                <a:cs typeface="Calibri" panose="020F0502020204030204" pitchFamily="34" charset="0"/>
              </a:rPr>
              <a:t>	    b. 0% major SONAR bug</a:t>
            </a:r>
          </a:p>
          <a:p>
            <a:pPr algn="just" defTabSz="761981">
              <a:lnSpc>
                <a:spcPct val="107000"/>
              </a:lnSpc>
              <a:spcAft>
                <a:spcPts val="667"/>
              </a:spcAft>
              <a:tabLst>
                <a:tab pos="380990" algn="l"/>
                <a:tab pos="1046666" algn="l"/>
              </a:tabLst>
            </a:pPr>
            <a:r>
              <a:rPr lang="en-US" sz="1333" dirty="0">
                <a:solidFill>
                  <a:schemeClr val="bg1"/>
                </a:solidFill>
                <a:latin typeface="Calibri" panose="020F0502020204030204" pitchFamily="34" charset="0"/>
                <a:ea typeface="Calibri" panose="020F0502020204030204" pitchFamily="34" charset="0"/>
                <a:cs typeface="Calibri" panose="020F0502020204030204" pitchFamily="34" charset="0"/>
              </a:rPr>
              <a:t>	    c. 100% Test Automation with CI/CD process </a:t>
            </a:r>
          </a:p>
        </p:txBody>
      </p:sp>
      <p:sp>
        <p:nvSpPr>
          <p:cNvPr id="29" name="Rectangle 28"/>
          <p:cNvSpPr/>
          <p:nvPr/>
        </p:nvSpPr>
        <p:spPr>
          <a:xfrm>
            <a:off x="4481902" y="3620157"/>
            <a:ext cx="2764813" cy="365760"/>
          </a:xfrm>
          <a:prstGeom prst="rect">
            <a:avLst/>
          </a:prstGeom>
          <a:solidFill>
            <a:schemeClr val="accent6"/>
          </a:solidFill>
          <a:ln>
            <a:noFill/>
          </a:ln>
        </p:spPr>
        <p:txBody>
          <a:bodyPr lIns="0" tIns="0" rIns="0" bIns="0" anchor="ctr"/>
          <a:lstStyle/>
          <a:p>
            <a:pPr marL="121917" defTabSz="914377"/>
            <a:r>
              <a:rPr lang="en-US" b="1" kern="0" dirty="0">
                <a:solidFill>
                  <a:schemeClr val="tx2"/>
                </a:solidFill>
                <a:latin typeface="Arial" panose="020B0604020202020204" pitchFamily="34" charset="0"/>
                <a:cs typeface="Arial" panose="020B0604020202020204" pitchFamily="34" charset="0"/>
              </a:rPr>
              <a:t>PODs</a:t>
            </a:r>
          </a:p>
        </p:txBody>
      </p:sp>
      <p:sp>
        <p:nvSpPr>
          <p:cNvPr id="33" name="Title 1"/>
          <p:cNvSpPr txBox="1">
            <a:spLocks/>
          </p:cNvSpPr>
          <p:nvPr/>
        </p:nvSpPr>
        <p:spPr>
          <a:xfrm>
            <a:off x="4481902" y="4074434"/>
            <a:ext cx="2728265" cy="2076765"/>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marL="285744" indent="-285744" algn="just" defTabSz="761981">
              <a:lnSpc>
                <a:spcPct val="107000"/>
              </a:lnSpc>
              <a:spcAft>
                <a:spcPts val="667"/>
              </a:spcAft>
              <a:buFont typeface="Symbol" panose="05050102010706020507" pitchFamily="18" charset="2"/>
              <a:buChar char=""/>
              <a:tabLst>
                <a:tab pos="380990" algn="l"/>
                <a:tab pos="1046666" algn="l"/>
              </a:tabLst>
            </a:pPr>
            <a:r>
              <a:rPr lang="en-US" sz="1333" dirty="0">
                <a:solidFill>
                  <a:prstClr val="black"/>
                </a:solidFill>
                <a:ea typeface="Calibri" panose="020F0502020204030204" pitchFamily="34" charset="0"/>
              </a:rPr>
              <a:t>6 POD teams with 7-10 members in each POD </a:t>
            </a:r>
          </a:p>
          <a:p>
            <a:pPr marL="285744" indent="-285744" algn="just" defTabSz="761981">
              <a:lnSpc>
                <a:spcPct val="107000"/>
              </a:lnSpc>
              <a:spcAft>
                <a:spcPts val="667"/>
              </a:spcAft>
              <a:buFont typeface="Symbol" panose="05050102010706020507" pitchFamily="18" charset="2"/>
              <a:buChar char=""/>
              <a:tabLst>
                <a:tab pos="380990" algn="l"/>
                <a:tab pos="1046666" algn="l"/>
              </a:tabLst>
            </a:pPr>
            <a:r>
              <a:rPr lang="en-US" sz="1333" dirty="0">
                <a:solidFill>
                  <a:prstClr val="black"/>
                </a:solidFill>
                <a:ea typeface="Calibri" panose="020F0502020204030204" pitchFamily="34" charset="0"/>
              </a:rPr>
              <a:t>POD teams co-located across Denver (USA), Kolkata (India)</a:t>
            </a:r>
          </a:p>
          <a:p>
            <a:pPr marL="285744" indent="-285744" algn="just" defTabSz="761981">
              <a:lnSpc>
                <a:spcPct val="107000"/>
              </a:lnSpc>
              <a:spcAft>
                <a:spcPts val="667"/>
              </a:spcAft>
              <a:buFont typeface="Symbol" panose="05050102010706020507" pitchFamily="18" charset="2"/>
              <a:buChar char=""/>
              <a:tabLst>
                <a:tab pos="380990" algn="l"/>
                <a:tab pos="1046666" algn="l"/>
              </a:tabLst>
            </a:pPr>
            <a:r>
              <a:rPr lang="en-US" sz="1333" dirty="0">
                <a:solidFill>
                  <a:prstClr val="black"/>
                </a:solidFill>
                <a:ea typeface="Calibri" panose="020F0502020204030204" pitchFamily="34" charset="0"/>
              </a:rPr>
              <a:t>POD teams consist of – Full Stack Developers, Automation Testers, Product Owner, Scrum Masters, Architects and RTEs</a:t>
            </a:r>
          </a:p>
        </p:txBody>
      </p:sp>
      <p:sp>
        <p:nvSpPr>
          <p:cNvPr id="39" name="Title 1"/>
          <p:cNvSpPr txBox="1">
            <a:spLocks/>
          </p:cNvSpPr>
          <p:nvPr/>
        </p:nvSpPr>
        <p:spPr>
          <a:xfrm>
            <a:off x="10344772" y="2841246"/>
            <a:ext cx="1219200" cy="1097280"/>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endParaRPr lang="en-US" sz="1200" dirty="0">
              <a:solidFill>
                <a:schemeClr val="tx2"/>
              </a:solidFill>
            </a:endParaRPr>
          </a:p>
          <a:p>
            <a:r>
              <a:rPr lang="en-US" sz="1333" dirty="0">
                <a:solidFill>
                  <a:schemeClr val="tx2"/>
                </a:solidFill>
              </a:rPr>
              <a:t>Doming driven Design</a:t>
            </a:r>
          </a:p>
        </p:txBody>
      </p:sp>
      <p:sp>
        <p:nvSpPr>
          <p:cNvPr id="32" name="Title 1"/>
          <p:cNvSpPr txBox="1">
            <a:spLocks/>
          </p:cNvSpPr>
          <p:nvPr/>
        </p:nvSpPr>
        <p:spPr>
          <a:xfrm>
            <a:off x="121918" y="1976917"/>
            <a:ext cx="4109781" cy="2126965"/>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lvl="0">
              <a:lnSpc>
                <a:spcPct val="130000"/>
              </a:lnSpc>
            </a:pPr>
            <a:r>
              <a:rPr lang="en-US" sz="2133" b="1" dirty="0">
                <a:solidFill>
                  <a:schemeClr val="tx2"/>
                </a:solidFill>
                <a:ea typeface="Calibri" panose="020F0502020204030204" pitchFamily="34" charset="0"/>
              </a:rPr>
              <a:t>Modernizing the legacy platform for a major global distribution system to simplify customer onboarding &amp;  integration process</a:t>
            </a:r>
          </a:p>
          <a:p>
            <a:endParaRPr lang="en-US" sz="2133" b="1" dirty="0">
              <a:solidFill>
                <a:schemeClr val="tx2"/>
              </a:solidFill>
            </a:endParaRPr>
          </a:p>
        </p:txBody>
      </p:sp>
      <p:sp>
        <p:nvSpPr>
          <p:cNvPr id="34" name="Rectangle 33">
            <a:extLst>
              <a:ext uri="{FF2B5EF4-FFF2-40B4-BE49-F238E27FC236}">
                <a16:creationId xmlns:a16="http://schemas.microsoft.com/office/drawing/2014/main" id="{DD7FBD70-FED8-A240-92C4-A66FF2E4D5C2}"/>
              </a:ext>
            </a:extLst>
          </p:cNvPr>
          <p:cNvSpPr/>
          <p:nvPr/>
        </p:nvSpPr>
        <p:spPr>
          <a:xfrm>
            <a:off x="4707539" y="2802347"/>
            <a:ext cx="904985" cy="167194"/>
          </a:xfrm>
          <a:prstGeom prst="rect">
            <a:avLst/>
          </a:prstGeom>
          <a:solidFill>
            <a:srgbClr val="FF966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47E0C1"/>
              </a:solidFill>
              <a:latin typeface="Helvetica"/>
              <a:cs typeface="Helvetica"/>
            </a:endParaRPr>
          </a:p>
        </p:txBody>
      </p:sp>
      <p:sp>
        <p:nvSpPr>
          <p:cNvPr id="35" name="Rectangle 34">
            <a:extLst>
              <a:ext uri="{FF2B5EF4-FFF2-40B4-BE49-F238E27FC236}">
                <a16:creationId xmlns:a16="http://schemas.microsoft.com/office/drawing/2014/main" id="{638E52FC-5468-9D4B-B7CF-8918FAD195CA}"/>
              </a:ext>
            </a:extLst>
          </p:cNvPr>
          <p:cNvSpPr/>
          <p:nvPr/>
        </p:nvSpPr>
        <p:spPr>
          <a:xfrm>
            <a:off x="6096000" y="2789416"/>
            <a:ext cx="904985" cy="167194"/>
          </a:xfrm>
          <a:prstGeom prst="rect">
            <a:avLst/>
          </a:prstGeom>
          <a:solidFill>
            <a:srgbClr val="FF966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47E0C1"/>
              </a:solidFill>
              <a:latin typeface="Helvetica"/>
              <a:cs typeface="Helvetica"/>
            </a:endParaRPr>
          </a:p>
        </p:txBody>
      </p:sp>
      <p:sp>
        <p:nvSpPr>
          <p:cNvPr id="40" name="Rectangle 39">
            <a:extLst>
              <a:ext uri="{FF2B5EF4-FFF2-40B4-BE49-F238E27FC236}">
                <a16:creationId xmlns:a16="http://schemas.microsoft.com/office/drawing/2014/main" id="{F6CCEC83-BC23-254E-8552-48E8CA368AE5}"/>
              </a:ext>
            </a:extLst>
          </p:cNvPr>
          <p:cNvSpPr/>
          <p:nvPr/>
        </p:nvSpPr>
        <p:spPr>
          <a:xfrm>
            <a:off x="7606587" y="2796490"/>
            <a:ext cx="904985" cy="167194"/>
          </a:xfrm>
          <a:prstGeom prst="rect">
            <a:avLst/>
          </a:prstGeom>
          <a:solidFill>
            <a:srgbClr val="FF966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47E0C1"/>
              </a:solidFill>
              <a:latin typeface="Helvetica"/>
              <a:cs typeface="Helvetica"/>
            </a:endParaRPr>
          </a:p>
        </p:txBody>
      </p:sp>
      <p:sp>
        <p:nvSpPr>
          <p:cNvPr id="41" name="Rectangle 40">
            <a:extLst>
              <a:ext uri="{FF2B5EF4-FFF2-40B4-BE49-F238E27FC236}">
                <a16:creationId xmlns:a16="http://schemas.microsoft.com/office/drawing/2014/main" id="{7B65045E-5A70-A34B-B48C-F54B335E1BCB}"/>
              </a:ext>
            </a:extLst>
          </p:cNvPr>
          <p:cNvSpPr/>
          <p:nvPr/>
        </p:nvSpPr>
        <p:spPr>
          <a:xfrm>
            <a:off x="8995048" y="2811075"/>
            <a:ext cx="904985" cy="167194"/>
          </a:xfrm>
          <a:prstGeom prst="rect">
            <a:avLst/>
          </a:prstGeom>
          <a:solidFill>
            <a:srgbClr val="FF966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47E0C1"/>
              </a:solidFill>
              <a:latin typeface="Helvetica"/>
              <a:cs typeface="Helvetica"/>
            </a:endParaRPr>
          </a:p>
        </p:txBody>
      </p:sp>
      <p:sp>
        <p:nvSpPr>
          <p:cNvPr id="44" name="Rectangle 43">
            <a:extLst>
              <a:ext uri="{FF2B5EF4-FFF2-40B4-BE49-F238E27FC236}">
                <a16:creationId xmlns:a16="http://schemas.microsoft.com/office/drawing/2014/main" id="{597B81D0-BC64-A541-8209-BAB91092AD52}"/>
              </a:ext>
            </a:extLst>
          </p:cNvPr>
          <p:cNvSpPr/>
          <p:nvPr/>
        </p:nvSpPr>
        <p:spPr>
          <a:xfrm>
            <a:off x="10364440" y="2780798"/>
            <a:ext cx="904985" cy="167194"/>
          </a:xfrm>
          <a:prstGeom prst="rect">
            <a:avLst/>
          </a:prstGeom>
          <a:solidFill>
            <a:srgbClr val="FF966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47E0C1"/>
              </a:solidFill>
              <a:latin typeface="Helvetica"/>
              <a:cs typeface="Helvetica"/>
            </a:endParaRPr>
          </a:p>
        </p:txBody>
      </p:sp>
    </p:spTree>
    <p:extLst>
      <p:ext uri="{BB962C8B-B14F-4D97-AF65-F5344CB8AC3E}">
        <p14:creationId xmlns:p14="http://schemas.microsoft.com/office/powerpoint/2010/main" val="2234744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124" y="195262"/>
            <a:ext cx="11180064" cy="1060704"/>
          </a:xfrm>
        </p:spPr>
        <p:txBody>
          <a:bodyPr/>
          <a:lstStyle/>
          <a:p>
            <a:r>
              <a:rPr lang="en-US" dirty="0"/>
              <a:t>Commercial Summary</a:t>
            </a:r>
          </a:p>
        </p:txBody>
      </p:sp>
      <p:sp>
        <p:nvSpPr>
          <p:cNvPr id="3" name="TextBox 2"/>
          <p:cNvSpPr txBox="1"/>
          <p:nvPr/>
        </p:nvSpPr>
        <p:spPr>
          <a:xfrm>
            <a:off x="300445" y="1255966"/>
            <a:ext cx="11168743" cy="553998"/>
          </a:xfrm>
          <a:prstGeom prst="rect">
            <a:avLst/>
          </a:prstGeom>
        </p:spPr>
        <p:txBody>
          <a:bodyPr wrap="square" lIns="0" tIns="0" rIns="0" bIns="0" rtlCol="0">
            <a:spAutoFit/>
          </a:bodyPr>
          <a:lstStyle/>
          <a:p>
            <a:pPr algn="l"/>
            <a:r>
              <a:rPr lang="en-US" dirty="0">
                <a:solidFill>
                  <a:schemeClr val="tx2"/>
                </a:solidFill>
              </a:rPr>
              <a:t>Cognizant proposes a fixed priced for the LightSpeed re-architecture and Cloud migration for pilot properties within 1 year timeframe along with hyper-care of 1 month.</a:t>
            </a:r>
          </a:p>
        </p:txBody>
      </p:sp>
      <p:sp>
        <p:nvSpPr>
          <p:cNvPr id="4" name="TextBox 3"/>
          <p:cNvSpPr txBox="1"/>
          <p:nvPr/>
        </p:nvSpPr>
        <p:spPr>
          <a:xfrm>
            <a:off x="444137" y="2495006"/>
            <a:ext cx="4911634" cy="276999"/>
          </a:xfrm>
          <a:prstGeom prst="rect">
            <a:avLst/>
          </a:prstGeom>
        </p:spPr>
        <p:txBody>
          <a:bodyPr wrap="square" lIns="0" tIns="0" rIns="0" bIns="0" rtlCol="0">
            <a:spAutoFit/>
          </a:bodyPr>
          <a:lstStyle/>
          <a:p>
            <a:pPr algn="just"/>
            <a:r>
              <a:rPr lang="en-US" b="1" dirty="0">
                <a:solidFill>
                  <a:schemeClr val="tx2"/>
                </a:solidFill>
              </a:rPr>
              <a:t>Total Fixed Price: </a:t>
            </a:r>
            <a:r>
              <a:rPr lang="en-US" dirty="0">
                <a:solidFill>
                  <a:schemeClr val="tx2"/>
                </a:solidFill>
              </a:rPr>
              <a:t>$ 3,800,000</a:t>
            </a:r>
          </a:p>
        </p:txBody>
      </p:sp>
      <p:graphicFrame>
        <p:nvGraphicFramePr>
          <p:cNvPr id="6" name="Table 5"/>
          <p:cNvGraphicFramePr>
            <a:graphicFrameLocks noGrp="1"/>
          </p:cNvGraphicFramePr>
          <p:nvPr>
            <p:extLst>
              <p:ext uri="{D42A27DB-BD31-4B8C-83A1-F6EECF244321}">
                <p14:modId xmlns:p14="http://schemas.microsoft.com/office/powerpoint/2010/main" val="1116746505"/>
              </p:ext>
            </p:extLst>
          </p:nvPr>
        </p:nvGraphicFramePr>
        <p:xfrm>
          <a:off x="444137" y="3588091"/>
          <a:ext cx="6524172" cy="1483360"/>
        </p:xfrm>
        <a:graphic>
          <a:graphicData uri="http://schemas.openxmlformats.org/drawingml/2006/table">
            <a:tbl>
              <a:tblPr firstRow="1" bandRow="1">
                <a:tableStyleId>{E8B1032C-EA38-4F05-BA0D-38AFFFC7BED3}</a:tableStyleId>
              </a:tblPr>
              <a:tblGrid>
                <a:gridCol w="4029166">
                  <a:extLst>
                    <a:ext uri="{9D8B030D-6E8A-4147-A177-3AD203B41FA5}">
                      <a16:colId xmlns:a16="http://schemas.microsoft.com/office/drawing/2014/main" val="1732599998"/>
                    </a:ext>
                  </a:extLst>
                </a:gridCol>
                <a:gridCol w="2495006">
                  <a:extLst>
                    <a:ext uri="{9D8B030D-6E8A-4147-A177-3AD203B41FA5}">
                      <a16:colId xmlns:a16="http://schemas.microsoft.com/office/drawing/2014/main" val="1531909264"/>
                    </a:ext>
                  </a:extLst>
                </a:gridCol>
              </a:tblGrid>
              <a:tr h="370840">
                <a:tc>
                  <a:txBody>
                    <a:bodyPr/>
                    <a:lstStyle/>
                    <a:p>
                      <a:pPr marL="0" indent="0" algn="l">
                        <a:buFont typeface="Arial" panose="020B0604020202020204" pitchFamily="34" charset="0"/>
                        <a:buNone/>
                      </a:pPr>
                      <a:r>
                        <a:rPr lang="en-US" sz="1600" b="0" dirty="0">
                          <a:solidFill>
                            <a:schemeClr val="tx2"/>
                          </a:solidFill>
                        </a:rPr>
                        <a:t>UI Re-Architecture</a:t>
                      </a:r>
                    </a:p>
                  </a:txBody>
                  <a:tcPr/>
                </a:tc>
                <a:tc>
                  <a:txBody>
                    <a:bodyPr/>
                    <a:lstStyle/>
                    <a:p>
                      <a:r>
                        <a:rPr lang="en-US" sz="1600" b="0" dirty="0">
                          <a:solidFill>
                            <a:schemeClr val="tx2"/>
                          </a:solidFill>
                        </a:rPr>
                        <a:t>$ 460,000</a:t>
                      </a:r>
                    </a:p>
                  </a:txBody>
                  <a:tcPr/>
                </a:tc>
                <a:extLst>
                  <a:ext uri="{0D108BD9-81ED-4DB2-BD59-A6C34878D82A}">
                    <a16:rowId xmlns:a16="http://schemas.microsoft.com/office/drawing/2014/main" val="2809618697"/>
                  </a:ext>
                </a:extLst>
              </a:tr>
              <a:tr h="370840">
                <a:tc>
                  <a:txBody>
                    <a:bodyPr/>
                    <a:lstStyle/>
                    <a:p>
                      <a:r>
                        <a:rPr lang="en-US" sz="1600" dirty="0">
                          <a:solidFill>
                            <a:schemeClr val="tx2"/>
                          </a:solidFill>
                        </a:rPr>
                        <a:t>Microservices based APIs</a:t>
                      </a:r>
                      <a:endParaRPr lang="en-US" sz="1600" dirty="0"/>
                    </a:p>
                  </a:txBody>
                  <a:tcPr/>
                </a:tc>
                <a:tc>
                  <a:txBody>
                    <a:bodyPr/>
                    <a:lstStyle/>
                    <a:p>
                      <a:r>
                        <a:rPr lang="en-US" sz="1600" b="0" dirty="0">
                          <a:solidFill>
                            <a:schemeClr val="tx2"/>
                          </a:solidFill>
                        </a:rPr>
                        <a:t>$ 2,140,000</a:t>
                      </a:r>
                    </a:p>
                  </a:txBody>
                  <a:tcPr/>
                </a:tc>
                <a:extLst>
                  <a:ext uri="{0D108BD9-81ED-4DB2-BD59-A6C34878D82A}">
                    <a16:rowId xmlns:a16="http://schemas.microsoft.com/office/drawing/2014/main" val="3392241282"/>
                  </a:ext>
                </a:extLst>
              </a:tr>
              <a:tr h="370840">
                <a:tc>
                  <a:txBody>
                    <a:bodyPr/>
                    <a:lstStyle/>
                    <a:p>
                      <a:pPr marL="0" indent="0" algn="l">
                        <a:buFont typeface="Arial" panose="020B0604020202020204" pitchFamily="34" charset="0"/>
                        <a:buNone/>
                      </a:pPr>
                      <a:r>
                        <a:rPr lang="en-US" sz="1600" dirty="0">
                          <a:solidFill>
                            <a:schemeClr val="tx2"/>
                          </a:solidFill>
                        </a:rPr>
                        <a:t>Data Model &amp; DB Migration</a:t>
                      </a:r>
                    </a:p>
                  </a:txBody>
                  <a:tcPr/>
                </a:tc>
                <a:tc>
                  <a:txBody>
                    <a:bodyPr/>
                    <a:lstStyle/>
                    <a:p>
                      <a:r>
                        <a:rPr lang="en-US" sz="1600" b="0" dirty="0">
                          <a:solidFill>
                            <a:schemeClr val="tx2"/>
                          </a:solidFill>
                        </a:rPr>
                        <a:t>$ 630,000</a:t>
                      </a:r>
                    </a:p>
                  </a:txBody>
                  <a:tcPr/>
                </a:tc>
                <a:extLst>
                  <a:ext uri="{0D108BD9-81ED-4DB2-BD59-A6C34878D82A}">
                    <a16:rowId xmlns:a16="http://schemas.microsoft.com/office/drawing/2014/main" val="3301643828"/>
                  </a:ext>
                </a:extLst>
              </a:tr>
              <a:tr h="370840">
                <a:tc>
                  <a:txBody>
                    <a:bodyPr/>
                    <a:lstStyle/>
                    <a:p>
                      <a:pPr marL="0" indent="0" algn="l">
                        <a:buFont typeface="Arial" panose="020B0604020202020204" pitchFamily="34" charset="0"/>
                        <a:buNone/>
                      </a:pPr>
                      <a:r>
                        <a:rPr lang="en-US" sz="1600" dirty="0">
                          <a:solidFill>
                            <a:schemeClr val="tx2"/>
                          </a:solidFill>
                        </a:rPr>
                        <a:t>Quality Assurance</a:t>
                      </a:r>
                    </a:p>
                  </a:txBody>
                  <a:tcPr/>
                </a:tc>
                <a:tc>
                  <a:txBody>
                    <a:bodyPr/>
                    <a:lstStyle/>
                    <a:p>
                      <a:r>
                        <a:rPr lang="en-US" sz="1600" b="0" dirty="0">
                          <a:solidFill>
                            <a:schemeClr val="tx2"/>
                          </a:solidFill>
                        </a:rPr>
                        <a:t>$ 570,000</a:t>
                      </a:r>
                    </a:p>
                  </a:txBody>
                  <a:tcPr/>
                </a:tc>
                <a:extLst>
                  <a:ext uri="{0D108BD9-81ED-4DB2-BD59-A6C34878D82A}">
                    <a16:rowId xmlns:a16="http://schemas.microsoft.com/office/drawing/2014/main" val="3637353051"/>
                  </a:ext>
                </a:extLst>
              </a:tr>
            </a:tbl>
          </a:graphicData>
        </a:graphic>
      </p:graphicFrame>
      <p:sp>
        <p:nvSpPr>
          <p:cNvPr id="7" name="TextBox 6"/>
          <p:cNvSpPr txBox="1"/>
          <p:nvPr/>
        </p:nvSpPr>
        <p:spPr>
          <a:xfrm>
            <a:off x="444137" y="5625449"/>
            <a:ext cx="10450286" cy="215444"/>
          </a:xfrm>
          <a:prstGeom prst="rect">
            <a:avLst/>
          </a:prstGeom>
        </p:spPr>
        <p:txBody>
          <a:bodyPr wrap="square" lIns="0" tIns="0" rIns="0" bIns="0" rtlCol="0">
            <a:spAutoFit/>
          </a:bodyPr>
          <a:lstStyle/>
          <a:p>
            <a:pPr algn="l"/>
            <a:r>
              <a:rPr lang="en-US" sz="1400" i="1" dirty="0">
                <a:solidFill>
                  <a:schemeClr val="bg1">
                    <a:lumMod val="50000"/>
                  </a:schemeClr>
                </a:solidFill>
              </a:rPr>
              <a:t>All prices are in USD and exclusive of any local taxes, VAT. T&amp;E is not included in the price and will be charged on actuals to Marriott</a:t>
            </a:r>
          </a:p>
        </p:txBody>
      </p:sp>
      <p:sp>
        <p:nvSpPr>
          <p:cNvPr id="5" name="TextBox 4"/>
          <p:cNvSpPr txBox="1"/>
          <p:nvPr/>
        </p:nvSpPr>
        <p:spPr>
          <a:xfrm>
            <a:off x="444137" y="3004457"/>
            <a:ext cx="2011680" cy="276999"/>
          </a:xfrm>
          <a:prstGeom prst="rect">
            <a:avLst/>
          </a:prstGeom>
        </p:spPr>
        <p:txBody>
          <a:bodyPr wrap="square" lIns="0" tIns="0" rIns="0" bIns="0" rtlCol="0">
            <a:spAutoFit/>
          </a:bodyPr>
          <a:lstStyle/>
          <a:p>
            <a:pPr algn="l"/>
            <a:r>
              <a:rPr lang="en-US" b="1" dirty="0">
                <a:solidFill>
                  <a:schemeClr val="tx2"/>
                </a:solidFill>
              </a:rPr>
              <a:t>Price Breakup:</a:t>
            </a:r>
          </a:p>
        </p:txBody>
      </p:sp>
    </p:spTree>
    <p:extLst>
      <p:ext uri="{BB962C8B-B14F-4D97-AF65-F5344CB8AC3E}">
        <p14:creationId xmlns:p14="http://schemas.microsoft.com/office/powerpoint/2010/main" val="3287210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F4AEBF0-DC3F-B94F-9214-148FC94CCAA7}"/>
              </a:ext>
            </a:extLst>
          </p:cNvPr>
          <p:cNvGrpSpPr/>
          <p:nvPr/>
        </p:nvGrpSpPr>
        <p:grpSpPr>
          <a:xfrm>
            <a:off x="6504904" y="2976297"/>
            <a:ext cx="4241753" cy="620022"/>
            <a:chOff x="5486716" y="2411977"/>
            <a:chExt cx="3181315" cy="465019"/>
          </a:xfrm>
        </p:grpSpPr>
        <p:sp>
          <p:nvSpPr>
            <p:cNvPr id="19" name="Title 7">
              <a:extLst>
                <a:ext uri="{FF2B5EF4-FFF2-40B4-BE49-F238E27FC236}">
                  <a16:creationId xmlns:a16="http://schemas.microsoft.com/office/drawing/2014/main" id="{F4C680C8-B4FA-B647-90B8-D042CF3B69DE}"/>
                </a:ext>
              </a:extLst>
            </p:cNvPr>
            <p:cNvSpPr txBox="1">
              <a:spLocks/>
            </p:cNvSpPr>
            <p:nvPr/>
          </p:nvSpPr>
          <p:spPr>
            <a:xfrm>
              <a:off x="5486716" y="2411977"/>
              <a:ext cx="3181315" cy="386979"/>
            </a:xfrm>
            <a:prstGeom prst="rect">
              <a:avLst/>
            </a:prstGeom>
            <a:ln>
              <a:noFill/>
            </a:ln>
          </p:spPr>
          <p:txBody>
            <a:bodyPr vert="horz" lIns="0" tIns="0" rIns="0" bIns="0" rtlCol="0" anchor="ctr"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a:lnSpc>
                  <a:spcPct val="170000"/>
                </a:lnSpc>
              </a:pPr>
              <a:r>
                <a:rPr lang="en-US" sz="2800" b="1" dirty="0">
                  <a:solidFill>
                    <a:schemeClr val="tx2"/>
                  </a:solidFill>
                </a:rPr>
                <a:t>Appendix</a:t>
              </a:r>
              <a:endParaRPr lang="en-US" sz="2800" dirty="0">
                <a:solidFill>
                  <a:schemeClr val="tx2"/>
                </a:solidFill>
              </a:endParaRPr>
            </a:p>
          </p:txBody>
        </p:sp>
        <p:cxnSp>
          <p:nvCxnSpPr>
            <p:cNvPr id="20" name="Straight Connector 19">
              <a:extLst>
                <a:ext uri="{FF2B5EF4-FFF2-40B4-BE49-F238E27FC236}">
                  <a16:creationId xmlns:a16="http://schemas.microsoft.com/office/drawing/2014/main" id="{7D812889-36B4-9A47-A221-D45F9C88A004}"/>
                </a:ext>
              </a:extLst>
            </p:cNvPr>
            <p:cNvCxnSpPr>
              <a:cxnSpLocks/>
            </p:cNvCxnSpPr>
            <p:nvPr/>
          </p:nvCxnSpPr>
          <p:spPr>
            <a:xfrm flipV="1">
              <a:off x="6122487" y="2876995"/>
              <a:ext cx="1895503" cy="1"/>
            </a:xfrm>
            <a:prstGeom prst="line">
              <a:avLst/>
            </a:prstGeom>
            <a:ln w="50800">
              <a:solidFill>
                <a:srgbClr val="FF966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3604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F4AEBF0-DC3F-B94F-9214-148FC94CCAA7}"/>
              </a:ext>
            </a:extLst>
          </p:cNvPr>
          <p:cNvGrpSpPr/>
          <p:nvPr/>
        </p:nvGrpSpPr>
        <p:grpSpPr>
          <a:xfrm>
            <a:off x="6482326" y="2390504"/>
            <a:ext cx="4241753" cy="2041869"/>
            <a:chOff x="5479580" y="2456537"/>
            <a:chExt cx="3181315" cy="420459"/>
          </a:xfrm>
        </p:grpSpPr>
        <p:sp>
          <p:nvSpPr>
            <p:cNvPr id="3" name="Title 7">
              <a:extLst>
                <a:ext uri="{FF2B5EF4-FFF2-40B4-BE49-F238E27FC236}">
                  <a16:creationId xmlns:a16="http://schemas.microsoft.com/office/drawing/2014/main" id="{F4C680C8-B4FA-B647-90B8-D042CF3B69DE}"/>
                </a:ext>
              </a:extLst>
            </p:cNvPr>
            <p:cNvSpPr txBox="1">
              <a:spLocks/>
            </p:cNvSpPr>
            <p:nvPr/>
          </p:nvSpPr>
          <p:spPr>
            <a:xfrm>
              <a:off x="5479580" y="2456537"/>
              <a:ext cx="3181315" cy="386979"/>
            </a:xfrm>
            <a:prstGeom prst="rect">
              <a:avLst/>
            </a:prstGeom>
            <a:ln>
              <a:noFill/>
            </a:ln>
          </p:spPr>
          <p:txBody>
            <a:bodyPr vert="horz" lIns="0" tIns="0" rIns="0" bIns="0" rtlCol="0" anchor="ctr"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a:lnSpc>
                  <a:spcPct val="150000"/>
                </a:lnSpc>
              </a:pPr>
              <a:r>
                <a:rPr lang="en-US" sz="2800" b="1" dirty="0">
                  <a:solidFill>
                    <a:schemeClr val="tx2"/>
                  </a:solidFill>
                </a:rPr>
                <a:t>Cognizant’s POV on PMS Modernization Roadmap</a:t>
              </a:r>
            </a:p>
          </p:txBody>
        </p:sp>
        <p:cxnSp>
          <p:nvCxnSpPr>
            <p:cNvPr id="4" name="Straight Connector 3">
              <a:extLst>
                <a:ext uri="{FF2B5EF4-FFF2-40B4-BE49-F238E27FC236}">
                  <a16:creationId xmlns:a16="http://schemas.microsoft.com/office/drawing/2014/main" id="{7D812889-36B4-9A47-A221-D45F9C88A004}"/>
                </a:ext>
              </a:extLst>
            </p:cNvPr>
            <p:cNvCxnSpPr>
              <a:cxnSpLocks/>
            </p:cNvCxnSpPr>
            <p:nvPr/>
          </p:nvCxnSpPr>
          <p:spPr>
            <a:xfrm flipV="1">
              <a:off x="6122487" y="2876995"/>
              <a:ext cx="1895503" cy="1"/>
            </a:xfrm>
            <a:prstGeom prst="line">
              <a:avLst/>
            </a:prstGeom>
            <a:ln w="50800">
              <a:solidFill>
                <a:srgbClr val="FF966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4261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0" name="Straight Connector 109"/>
          <p:cNvCxnSpPr/>
          <p:nvPr/>
        </p:nvCxnSpPr>
        <p:spPr>
          <a:xfrm>
            <a:off x="8588957" y="2230190"/>
            <a:ext cx="0" cy="1733479"/>
          </a:xfrm>
          <a:prstGeom prst="line">
            <a:avLst/>
          </a:prstGeom>
          <a:ln>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13958" y="2275734"/>
            <a:ext cx="0" cy="1733479"/>
          </a:xfrm>
          <a:prstGeom prst="line">
            <a:avLst/>
          </a:prstGeom>
          <a:ln>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a:t>© 2020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15</a:t>
            </a:fld>
            <a:endParaRPr lang="en-US" dirty="0"/>
          </a:p>
        </p:txBody>
      </p:sp>
      <p:sp>
        <p:nvSpPr>
          <p:cNvPr id="29" name="TextBox 28"/>
          <p:cNvSpPr txBox="1"/>
          <p:nvPr/>
        </p:nvSpPr>
        <p:spPr>
          <a:xfrm>
            <a:off x="307769" y="5681351"/>
            <a:ext cx="1946366" cy="276999"/>
          </a:xfrm>
          <a:prstGeom prst="rect">
            <a:avLst/>
          </a:prstGeom>
        </p:spPr>
        <p:txBody>
          <a:bodyPr wrap="square" lIns="0" tIns="0" rIns="0" bIns="0" rtlCol="0">
            <a:spAutoFit/>
          </a:bodyPr>
          <a:lstStyle/>
          <a:p>
            <a:pPr algn="ctr"/>
            <a:r>
              <a:rPr lang="en-US" b="1" dirty="0">
                <a:solidFill>
                  <a:schemeClr val="tx2"/>
                </a:solidFill>
              </a:rPr>
              <a:t>Pros &amp; Cons</a:t>
            </a:r>
          </a:p>
        </p:txBody>
      </p:sp>
      <p:sp>
        <p:nvSpPr>
          <p:cNvPr id="33" name="TextBox 32"/>
          <p:cNvSpPr txBox="1"/>
          <p:nvPr/>
        </p:nvSpPr>
        <p:spPr>
          <a:xfrm>
            <a:off x="6113417" y="744135"/>
            <a:ext cx="2772462" cy="307777"/>
          </a:xfrm>
          <a:prstGeom prst="rect">
            <a:avLst/>
          </a:prstGeom>
        </p:spPr>
        <p:txBody>
          <a:bodyPr wrap="square" lIns="0" tIns="0" rIns="0" bIns="0" rtlCol="0">
            <a:spAutoFit/>
          </a:bodyPr>
          <a:lstStyle/>
          <a:p>
            <a:pPr algn="l"/>
            <a:r>
              <a:rPr lang="en-US" sz="2000" b="1" dirty="0">
                <a:solidFill>
                  <a:schemeClr val="tx2"/>
                </a:solidFill>
              </a:rPr>
              <a:t>Re-host first</a:t>
            </a:r>
          </a:p>
        </p:txBody>
      </p:sp>
      <p:pic>
        <p:nvPicPr>
          <p:cNvPr id="39" name="Picture 38">
            <a:extLst>
              <a:ext uri="{FF2B5EF4-FFF2-40B4-BE49-F238E27FC236}">
                <a16:creationId xmlns:a16="http://schemas.microsoft.com/office/drawing/2014/main" id="{237B4E54-E61E-EE45-9886-87993863E7B3}"/>
              </a:ext>
            </a:extLst>
          </p:cNvPr>
          <p:cNvPicPr>
            <a:picLocks noChangeAspect="1"/>
          </p:cNvPicPr>
          <p:nvPr/>
        </p:nvPicPr>
        <p:blipFill>
          <a:blip r:embed="rId2"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104264" y="662576"/>
            <a:ext cx="400852" cy="488603"/>
          </a:xfrm>
          <a:prstGeom prst="rect">
            <a:avLst/>
          </a:prstGeom>
        </p:spPr>
      </p:pic>
      <p:sp>
        <p:nvSpPr>
          <p:cNvPr id="55" name="TextBox 54"/>
          <p:cNvSpPr txBox="1"/>
          <p:nvPr/>
        </p:nvSpPr>
        <p:spPr>
          <a:xfrm>
            <a:off x="3043912" y="5414299"/>
            <a:ext cx="3069505" cy="1169551"/>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2"/>
                </a:solidFill>
              </a:rPr>
              <a:t>Immediate Cost savings from Infrastructure Free up</a:t>
            </a:r>
          </a:p>
          <a:p>
            <a:pPr marL="171450" indent="-171450">
              <a:buFont typeface="Arial" panose="020B0604020202020204" pitchFamily="34" charset="0"/>
              <a:buChar char="•"/>
            </a:pPr>
            <a:r>
              <a:rPr lang="en-US" sz="1400" dirty="0">
                <a:solidFill>
                  <a:schemeClr val="tx2"/>
                </a:solidFill>
              </a:rPr>
              <a:t>Faster, Cloud based Rollout</a:t>
            </a:r>
          </a:p>
          <a:p>
            <a:pPr marL="171450" indent="-171450">
              <a:buFont typeface="Arial" panose="020B0604020202020204" pitchFamily="34" charset="0"/>
              <a:buChar char="•"/>
            </a:pPr>
            <a:r>
              <a:rPr lang="en-US" sz="1400" dirty="0">
                <a:solidFill>
                  <a:schemeClr val="tx2"/>
                </a:solidFill>
              </a:rPr>
              <a:t>Leverage Cloud scalability</a:t>
            </a:r>
          </a:p>
          <a:p>
            <a:endParaRPr lang="en-US" sz="1400" dirty="0">
              <a:solidFill>
                <a:schemeClr val="tx2"/>
              </a:solidFill>
            </a:endParaRPr>
          </a:p>
        </p:txBody>
      </p:sp>
      <p:pic>
        <p:nvPicPr>
          <p:cNvPr id="56" name="Picture 55"/>
          <p:cNvPicPr>
            <a:picLocks noChangeAspect="1"/>
          </p:cNvPicPr>
          <p:nvPr/>
        </p:nvPicPr>
        <p:blipFill rotWithShape="1">
          <a:blip r:embed="rId3"/>
          <a:srcRect l="8443" t="28269" r="50098" b="34953"/>
          <a:stretch/>
        </p:blipFill>
        <p:spPr>
          <a:xfrm>
            <a:off x="2451636" y="5611529"/>
            <a:ext cx="436437" cy="418124"/>
          </a:xfrm>
          <a:prstGeom prst="rect">
            <a:avLst/>
          </a:prstGeom>
        </p:spPr>
      </p:pic>
      <p:pic>
        <p:nvPicPr>
          <p:cNvPr id="1026" name="Picture 2" descr="Thumbs up and down icon simple style Royalty Free Vecto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305" t="28146" r="8101" b="35676"/>
          <a:stretch/>
        </p:blipFill>
        <p:spPr bwMode="auto">
          <a:xfrm>
            <a:off x="6399158" y="5611529"/>
            <a:ext cx="432877" cy="416645"/>
          </a:xfrm>
          <a:prstGeom prst="rect">
            <a:avLst/>
          </a:prstGeom>
          <a:noFill/>
          <a:extLst>
            <a:ext uri="{909E8E84-426E-40DD-AFC4-6F175D3DCCD1}">
              <a14:hiddenFill xmlns:a14="http://schemas.microsoft.com/office/drawing/2010/main">
                <a:solidFill>
                  <a:srgbClr val="FFFFFF"/>
                </a:solidFill>
              </a14:hiddenFill>
            </a:ext>
          </a:extLst>
        </p:spPr>
      </p:pic>
      <p:grpSp>
        <p:nvGrpSpPr>
          <p:cNvPr id="96" name="Group 95"/>
          <p:cNvGrpSpPr/>
          <p:nvPr/>
        </p:nvGrpSpPr>
        <p:grpSpPr>
          <a:xfrm>
            <a:off x="543184" y="1893656"/>
            <a:ext cx="10585540" cy="382078"/>
            <a:chOff x="1507463" y="979881"/>
            <a:chExt cx="8564000" cy="326571"/>
          </a:xfrm>
          <a:solidFill>
            <a:schemeClr val="bg2">
              <a:lumMod val="50000"/>
            </a:schemeClr>
          </a:solidFill>
        </p:grpSpPr>
        <p:grpSp>
          <p:nvGrpSpPr>
            <p:cNvPr id="28" name="Group 27"/>
            <p:cNvGrpSpPr/>
            <p:nvPr/>
          </p:nvGrpSpPr>
          <p:grpSpPr>
            <a:xfrm>
              <a:off x="1507463" y="979881"/>
              <a:ext cx="5774361" cy="326571"/>
              <a:chOff x="744582" y="1332411"/>
              <a:chExt cx="9548951" cy="352697"/>
            </a:xfrm>
            <a:grpFill/>
          </p:grpSpPr>
          <p:sp>
            <p:nvSpPr>
              <p:cNvPr id="24" name="Pentagon 23"/>
              <p:cNvSpPr/>
              <p:nvPr/>
            </p:nvSpPr>
            <p:spPr>
              <a:xfrm>
                <a:off x="744582" y="1332411"/>
                <a:ext cx="2338252" cy="352697"/>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 – 3 Months</a:t>
                </a:r>
              </a:p>
            </p:txBody>
          </p:sp>
          <p:sp>
            <p:nvSpPr>
              <p:cNvPr id="25" name="Chevron 24"/>
              <p:cNvSpPr/>
              <p:nvPr/>
            </p:nvSpPr>
            <p:spPr>
              <a:xfrm>
                <a:off x="2991394" y="1345474"/>
                <a:ext cx="2495006" cy="313509"/>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4 – 6 Months</a:t>
                </a:r>
              </a:p>
            </p:txBody>
          </p:sp>
          <p:sp>
            <p:nvSpPr>
              <p:cNvPr id="26" name="Chevron 25"/>
              <p:cNvSpPr/>
              <p:nvPr/>
            </p:nvSpPr>
            <p:spPr>
              <a:xfrm>
                <a:off x="5394961" y="1345474"/>
                <a:ext cx="2495006" cy="313509"/>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7 – 9 Months</a:t>
                </a:r>
              </a:p>
            </p:txBody>
          </p:sp>
          <p:sp>
            <p:nvSpPr>
              <p:cNvPr id="27" name="Chevron 26"/>
              <p:cNvSpPr/>
              <p:nvPr/>
            </p:nvSpPr>
            <p:spPr>
              <a:xfrm>
                <a:off x="7798527" y="1345473"/>
                <a:ext cx="2495006" cy="313509"/>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10 – 12 Months</a:t>
                </a:r>
              </a:p>
            </p:txBody>
          </p:sp>
        </p:grpSp>
        <p:sp>
          <p:nvSpPr>
            <p:cNvPr id="31" name="Chevron 30"/>
            <p:cNvSpPr/>
            <p:nvPr/>
          </p:nvSpPr>
          <p:spPr>
            <a:xfrm>
              <a:off x="7226530" y="991975"/>
              <a:ext cx="2844933" cy="29028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12+ Months</a:t>
              </a:r>
            </a:p>
          </p:txBody>
        </p:sp>
      </p:grpSp>
      <p:sp>
        <p:nvSpPr>
          <p:cNvPr id="36" name="TextBox 35"/>
          <p:cNvSpPr txBox="1"/>
          <p:nvPr/>
        </p:nvSpPr>
        <p:spPr>
          <a:xfrm>
            <a:off x="484099" y="3024637"/>
            <a:ext cx="1794582" cy="738664"/>
          </a:xfrm>
          <a:prstGeom prst="rect">
            <a:avLst/>
          </a:prstGeom>
          <a:noFill/>
        </p:spPr>
        <p:txBody>
          <a:bodyPr wrap="square" rtlCol="0">
            <a:spAutoFit/>
          </a:bodyPr>
          <a:lstStyle/>
          <a:p>
            <a:pPr algn="ctr"/>
            <a:r>
              <a:rPr lang="en-US" sz="1400" dirty="0">
                <a:solidFill>
                  <a:schemeClr val="tx2"/>
                </a:solidFill>
              </a:rPr>
              <a:t>Lift and Shift of Lightspeed into Cloud (pilot)</a:t>
            </a:r>
          </a:p>
        </p:txBody>
      </p:sp>
      <p:sp>
        <p:nvSpPr>
          <p:cNvPr id="46" name="Rectangle 45"/>
          <p:cNvSpPr/>
          <p:nvPr/>
        </p:nvSpPr>
        <p:spPr>
          <a:xfrm>
            <a:off x="513641" y="3780073"/>
            <a:ext cx="1735497" cy="520351"/>
          </a:xfrm>
          <a:prstGeom prst="rect">
            <a:avLst/>
          </a:prstGeom>
          <a:solidFill>
            <a:schemeClr val="bg1">
              <a:lumMod val="95000"/>
            </a:schemeClr>
          </a:solidFill>
          <a:ln w="3175">
            <a:solidFill>
              <a:schemeClr val="bg2">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tx2"/>
                </a:solidFill>
              </a:rPr>
              <a:t>Dependency: Informix Licensing model compatibility</a:t>
            </a:r>
          </a:p>
        </p:txBody>
      </p:sp>
      <p:sp>
        <p:nvSpPr>
          <p:cNvPr id="47" name="Rectangle 46"/>
          <p:cNvSpPr/>
          <p:nvPr/>
        </p:nvSpPr>
        <p:spPr>
          <a:xfrm>
            <a:off x="2639997" y="3040166"/>
            <a:ext cx="2799616" cy="1169551"/>
          </a:xfrm>
          <a:prstGeom prst="rect">
            <a:avLst/>
          </a:prstGeom>
          <a:noFill/>
        </p:spPr>
        <p:txBody>
          <a:bodyPr wrap="square" rtlCol="0">
            <a:spAutoFit/>
          </a:bodyPr>
          <a:lstStyle/>
          <a:p>
            <a:pPr algn="ctr"/>
            <a:r>
              <a:rPr lang="en-US" sz="1400" dirty="0">
                <a:solidFill>
                  <a:schemeClr val="tx2"/>
                </a:solidFill>
              </a:rPr>
              <a:t>Industrialize &amp; Complete Lightspeed Movement to Cloud,</a:t>
            </a:r>
          </a:p>
          <a:p>
            <a:pPr algn="ctr"/>
            <a:r>
              <a:rPr lang="en-US" sz="1400" dirty="0" err="1">
                <a:solidFill>
                  <a:schemeClr val="tx2"/>
                </a:solidFill>
              </a:rPr>
              <a:t>Devops</a:t>
            </a:r>
            <a:r>
              <a:rPr lang="en-US" sz="1400" dirty="0">
                <a:solidFill>
                  <a:schemeClr val="tx2"/>
                </a:solidFill>
              </a:rPr>
              <a:t>/containerization/ Infra as Code/Automation Approach</a:t>
            </a:r>
          </a:p>
          <a:p>
            <a:pPr algn="ctr"/>
            <a:endParaRPr lang="en-US" sz="1400" dirty="0">
              <a:solidFill>
                <a:schemeClr val="tx2"/>
              </a:solidFill>
            </a:endParaRPr>
          </a:p>
        </p:txBody>
      </p:sp>
      <p:sp>
        <p:nvSpPr>
          <p:cNvPr id="50" name="Rectangle 49"/>
          <p:cNvSpPr/>
          <p:nvPr/>
        </p:nvSpPr>
        <p:spPr>
          <a:xfrm>
            <a:off x="5950550" y="3076481"/>
            <a:ext cx="2692429" cy="523220"/>
          </a:xfrm>
          <a:prstGeom prst="rect">
            <a:avLst/>
          </a:prstGeom>
          <a:noFill/>
        </p:spPr>
        <p:txBody>
          <a:bodyPr wrap="square" rtlCol="0">
            <a:spAutoFit/>
          </a:bodyPr>
          <a:lstStyle/>
          <a:p>
            <a:pPr algn="ctr"/>
            <a:r>
              <a:rPr lang="en-US" sz="1400" dirty="0">
                <a:solidFill>
                  <a:schemeClr val="tx2"/>
                </a:solidFill>
              </a:rPr>
              <a:t>Consolidate FOSSE / FSPMS Features into </a:t>
            </a:r>
            <a:r>
              <a:rPr lang="en-US" sz="1400" dirty="0" err="1">
                <a:solidFill>
                  <a:schemeClr val="tx2"/>
                </a:solidFill>
              </a:rPr>
              <a:t>Lightspeed</a:t>
            </a:r>
            <a:endParaRPr lang="en-US" sz="1400" dirty="0">
              <a:solidFill>
                <a:schemeClr val="tx2"/>
              </a:solidFill>
            </a:endParaRPr>
          </a:p>
        </p:txBody>
      </p:sp>
      <p:sp>
        <p:nvSpPr>
          <p:cNvPr id="52" name="Rectangle 51"/>
          <p:cNvSpPr/>
          <p:nvPr/>
        </p:nvSpPr>
        <p:spPr>
          <a:xfrm>
            <a:off x="8936975" y="2966521"/>
            <a:ext cx="2689453" cy="1384995"/>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2"/>
                </a:solidFill>
              </a:rPr>
              <a:t>Re-Architecture Journey </a:t>
            </a:r>
          </a:p>
          <a:p>
            <a:pPr marL="171450" indent="-171450">
              <a:buFont typeface="Arial" panose="020B0604020202020204" pitchFamily="34" charset="0"/>
              <a:buChar char="•"/>
            </a:pPr>
            <a:r>
              <a:rPr lang="en-US" sz="1400" dirty="0">
                <a:solidFill>
                  <a:schemeClr val="tx2"/>
                </a:solidFill>
              </a:rPr>
              <a:t>Address Swivel-Chair problems</a:t>
            </a:r>
          </a:p>
          <a:p>
            <a:pPr marL="171450" indent="-171450">
              <a:buFont typeface="Arial" panose="020B0604020202020204" pitchFamily="34" charset="0"/>
              <a:buChar char="•"/>
            </a:pPr>
            <a:r>
              <a:rPr lang="en-US" sz="1400" dirty="0">
                <a:solidFill>
                  <a:schemeClr val="tx2"/>
                </a:solidFill>
              </a:rPr>
              <a:t>AI based guest experience</a:t>
            </a:r>
          </a:p>
          <a:p>
            <a:pPr marL="171450" indent="-171450">
              <a:buFont typeface="Arial" panose="020B0604020202020204" pitchFamily="34" charset="0"/>
              <a:buChar char="•"/>
            </a:pPr>
            <a:r>
              <a:rPr lang="en-US" sz="1400" dirty="0">
                <a:solidFill>
                  <a:schemeClr val="tx2"/>
                </a:solidFill>
              </a:rPr>
              <a:t>Optimized Operations &amp;Technologies</a:t>
            </a:r>
          </a:p>
        </p:txBody>
      </p:sp>
      <p:sp>
        <p:nvSpPr>
          <p:cNvPr id="57" name="Rectangle 56"/>
          <p:cNvSpPr/>
          <p:nvPr/>
        </p:nvSpPr>
        <p:spPr>
          <a:xfrm>
            <a:off x="7680588" y="4886103"/>
            <a:ext cx="2684115" cy="400110"/>
          </a:xfrm>
          <a:prstGeom prst="rect">
            <a:avLst/>
          </a:prstGeom>
        </p:spPr>
        <p:txBody>
          <a:bodyPr wrap="square">
            <a:spAutoFit/>
          </a:bodyPr>
          <a:lstStyle/>
          <a:p>
            <a:pPr marL="171450" indent="-171450">
              <a:buFont typeface="Wingdings" panose="05000000000000000000" pitchFamily="2" charset="2"/>
              <a:buChar char="ü"/>
            </a:pPr>
            <a:r>
              <a:rPr lang="en-US" sz="1000" b="1" dirty="0">
                <a:solidFill>
                  <a:sysClr val="windowText" lastClr="000000"/>
                </a:solidFill>
              </a:rPr>
              <a:t>Single &amp; enhanced PMS</a:t>
            </a:r>
          </a:p>
          <a:p>
            <a:pPr marL="171450" indent="-171450">
              <a:buFont typeface="Wingdings" panose="05000000000000000000" pitchFamily="2" charset="2"/>
              <a:buChar char="ü"/>
            </a:pPr>
            <a:r>
              <a:rPr lang="en-US" sz="1000" b="1" dirty="0">
                <a:solidFill>
                  <a:sysClr val="windowText" lastClr="000000"/>
                </a:solidFill>
              </a:rPr>
              <a:t>Reduced operations and cost</a:t>
            </a:r>
          </a:p>
        </p:txBody>
      </p:sp>
      <p:pic>
        <p:nvPicPr>
          <p:cNvPr id="86" name="Picture 85"/>
          <p:cNvPicPr>
            <a:picLocks noChangeAspect="1"/>
          </p:cNvPicPr>
          <p:nvPr/>
        </p:nvPicPr>
        <p:blipFill>
          <a:blip r:embed="rId5"/>
          <a:stretch>
            <a:fillRect/>
          </a:stretch>
        </p:blipFill>
        <p:spPr>
          <a:xfrm>
            <a:off x="5502314" y="4399610"/>
            <a:ext cx="487450" cy="461390"/>
          </a:xfrm>
          <a:prstGeom prst="rect">
            <a:avLst/>
          </a:prstGeom>
        </p:spPr>
      </p:pic>
      <p:sp>
        <p:nvSpPr>
          <p:cNvPr id="93" name="Rectangle 92"/>
          <p:cNvSpPr/>
          <p:nvPr/>
        </p:nvSpPr>
        <p:spPr>
          <a:xfrm>
            <a:off x="4661965" y="4958171"/>
            <a:ext cx="2201557" cy="246221"/>
          </a:xfrm>
          <a:prstGeom prst="rect">
            <a:avLst/>
          </a:prstGeom>
        </p:spPr>
        <p:txBody>
          <a:bodyPr wrap="square">
            <a:spAutoFit/>
          </a:bodyPr>
          <a:lstStyle/>
          <a:p>
            <a:pPr algn="ctr"/>
            <a:r>
              <a:rPr lang="en-US" sz="1000" b="1" dirty="0">
                <a:solidFill>
                  <a:sysClr val="windowText" lastClr="000000"/>
                </a:solidFill>
              </a:rPr>
              <a:t>Cloud Hosted LightSpeed PMS</a:t>
            </a:r>
          </a:p>
        </p:txBody>
      </p:sp>
      <p:pic>
        <p:nvPicPr>
          <p:cNvPr id="94" name="Picture 93"/>
          <p:cNvPicPr>
            <a:picLocks noChangeAspect="1"/>
          </p:cNvPicPr>
          <p:nvPr/>
        </p:nvPicPr>
        <p:blipFill>
          <a:blip r:embed="rId5"/>
          <a:stretch>
            <a:fillRect/>
          </a:stretch>
        </p:blipFill>
        <p:spPr>
          <a:xfrm>
            <a:off x="8428543" y="4424713"/>
            <a:ext cx="487450" cy="461390"/>
          </a:xfrm>
          <a:prstGeom prst="rect">
            <a:avLst/>
          </a:prstGeom>
        </p:spPr>
      </p:pic>
      <p:sp>
        <p:nvSpPr>
          <p:cNvPr id="105" name="TextBox 104"/>
          <p:cNvSpPr txBox="1"/>
          <p:nvPr/>
        </p:nvSpPr>
        <p:spPr>
          <a:xfrm>
            <a:off x="3286161" y="709426"/>
            <a:ext cx="2599755" cy="369332"/>
          </a:xfrm>
          <a:prstGeom prst="rect">
            <a:avLst/>
          </a:prstGeom>
        </p:spPr>
        <p:txBody>
          <a:bodyPr wrap="square" lIns="0" tIns="0" rIns="0" bIns="0" rtlCol="0">
            <a:spAutoFit/>
          </a:bodyPr>
          <a:lstStyle/>
          <a:p>
            <a:pPr algn="l"/>
            <a:r>
              <a:rPr lang="en-US" sz="2400" b="1" dirty="0">
                <a:solidFill>
                  <a:srgbClr val="FF9662"/>
                </a:solidFill>
              </a:rPr>
              <a:t>Option 1</a:t>
            </a:r>
          </a:p>
        </p:txBody>
      </p:sp>
      <p:sp>
        <p:nvSpPr>
          <p:cNvPr id="9" name="Rectangle 8"/>
          <p:cNvSpPr/>
          <p:nvPr/>
        </p:nvSpPr>
        <p:spPr>
          <a:xfrm>
            <a:off x="3583839" y="1181106"/>
            <a:ext cx="609416" cy="4571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42789" y="5524565"/>
            <a:ext cx="3911887" cy="523220"/>
          </a:xfrm>
          <a:prstGeom prst="rect">
            <a:avLst/>
          </a:prstGeom>
        </p:spPr>
        <p:txBody>
          <a:bodyPr wrap="square">
            <a:spAutoFit/>
          </a:bodyPr>
          <a:lstStyle/>
          <a:p>
            <a:pPr marL="171450" indent="-171450">
              <a:buFont typeface="Arial" panose="020B0604020202020204" pitchFamily="34" charset="0"/>
              <a:buChar char="•"/>
            </a:pPr>
            <a:r>
              <a:rPr lang="en-US" sz="1400" dirty="0">
                <a:solidFill>
                  <a:schemeClr val="tx2"/>
                </a:solidFill>
              </a:rPr>
              <a:t>Tech Debt carried over for Long</a:t>
            </a:r>
          </a:p>
          <a:p>
            <a:pPr marL="171450" indent="-171450">
              <a:buFont typeface="Arial" panose="020B0604020202020204" pitchFamily="34" charset="0"/>
              <a:buChar char="•"/>
            </a:pPr>
            <a:r>
              <a:rPr lang="en-US" sz="1400" dirty="0">
                <a:solidFill>
                  <a:schemeClr val="tx2"/>
                </a:solidFill>
              </a:rPr>
              <a:t>Limited by Scalability of existing architecture</a:t>
            </a:r>
          </a:p>
        </p:txBody>
      </p:sp>
      <p:cxnSp>
        <p:nvCxnSpPr>
          <p:cNvPr id="12" name="Straight Connector 11"/>
          <p:cNvCxnSpPr/>
          <p:nvPr/>
        </p:nvCxnSpPr>
        <p:spPr>
          <a:xfrm>
            <a:off x="6113417" y="5469968"/>
            <a:ext cx="0" cy="807434"/>
          </a:xfrm>
          <a:prstGeom prst="line">
            <a:avLst/>
          </a:prstGeom>
          <a:ln>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6">
            <a:grayscl/>
          </a:blip>
          <a:srcRect l="30045" t="24971" r="29138" b="29771"/>
          <a:stretch/>
        </p:blipFill>
        <p:spPr>
          <a:xfrm>
            <a:off x="1027418" y="2288862"/>
            <a:ext cx="767028" cy="674984"/>
          </a:xfrm>
          <a:prstGeom prst="rect">
            <a:avLst/>
          </a:prstGeom>
        </p:spPr>
      </p:pic>
      <p:pic>
        <p:nvPicPr>
          <p:cNvPr id="14" name="Picture 13"/>
          <p:cNvPicPr>
            <a:picLocks noChangeAspect="1"/>
          </p:cNvPicPr>
          <p:nvPr/>
        </p:nvPicPr>
        <p:blipFill rotWithShape="1">
          <a:blip r:embed="rId7"/>
          <a:srcRect l="11193" t="19220" r="10788" b="18609"/>
          <a:stretch/>
        </p:blipFill>
        <p:spPr>
          <a:xfrm>
            <a:off x="3575537" y="2320653"/>
            <a:ext cx="780979" cy="622342"/>
          </a:xfrm>
          <a:prstGeom prst="rect">
            <a:avLst/>
          </a:prstGeom>
        </p:spPr>
      </p:pic>
      <p:pic>
        <p:nvPicPr>
          <p:cNvPr id="15" name="Picture 14"/>
          <p:cNvPicPr>
            <a:picLocks noChangeAspect="1"/>
          </p:cNvPicPr>
          <p:nvPr/>
        </p:nvPicPr>
        <p:blipFill rotWithShape="1">
          <a:blip r:embed="rId8"/>
          <a:srcRect l="13456" t="9809" r="13355" b="10965"/>
          <a:stretch/>
        </p:blipFill>
        <p:spPr>
          <a:xfrm>
            <a:off x="7008660" y="2404550"/>
            <a:ext cx="466545" cy="505023"/>
          </a:xfrm>
          <a:prstGeom prst="rect">
            <a:avLst/>
          </a:prstGeom>
        </p:spPr>
      </p:pic>
      <p:sp>
        <p:nvSpPr>
          <p:cNvPr id="16" name="Right Arrow 15"/>
          <p:cNvSpPr/>
          <p:nvPr/>
        </p:nvSpPr>
        <p:spPr>
          <a:xfrm>
            <a:off x="2232129" y="2650224"/>
            <a:ext cx="280995" cy="32792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p:cNvSpPr/>
          <p:nvPr/>
        </p:nvSpPr>
        <p:spPr>
          <a:xfrm>
            <a:off x="5622245" y="2635924"/>
            <a:ext cx="280995" cy="32792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p:cNvSpPr/>
          <p:nvPr/>
        </p:nvSpPr>
        <p:spPr>
          <a:xfrm>
            <a:off x="8497931" y="2615073"/>
            <a:ext cx="280995" cy="32792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Picture 108">
            <a:extLst>
              <a:ext uri="{FF2B5EF4-FFF2-40B4-BE49-F238E27FC236}">
                <a16:creationId xmlns:a16="http://schemas.microsoft.com/office/drawing/2014/main" id="{37DB2053-5DF5-574C-B4D5-48D55A598751}"/>
              </a:ext>
            </a:extLst>
          </p:cNvPr>
          <p:cNvPicPr>
            <a:picLocks noChangeAspect="1"/>
          </p:cNvPicPr>
          <p:nvPr/>
        </p:nvPicPr>
        <p:blipFill>
          <a:blip r:embed="rId9" cstate="screen">
            <a:duotone>
              <a:prstClr val="black"/>
              <a:schemeClr val="accent6">
                <a:tint val="45000"/>
                <a:satMod val="400000"/>
              </a:schemeClr>
            </a:duotone>
            <a:lum bright="-40000" contrast="40000"/>
            <a:extLst>
              <a:ext uri="{28A0092B-C50C-407E-A947-70E740481C1C}">
                <a14:useLocalDpi xmlns:a14="http://schemas.microsoft.com/office/drawing/2010/main"/>
              </a:ext>
            </a:extLst>
          </a:blip>
          <a:stretch>
            <a:fillRect/>
          </a:stretch>
        </p:blipFill>
        <p:spPr>
          <a:xfrm>
            <a:off x="9586741" y="2366813"/>
            <a:ext cx="540608" cy="519081"/>
          </a:xfrm>
          <a:prstGeom prst="rect">
            <a:avLst/>
          </a:prstGeom>
        </p:spPr>
      </p:pic>
      <p:sp>
        <p:nvSpPr>
          <p:cNvPr id="17" name="Oval 16"/>
          <p:cNvSpPr/>
          <p:nvPr/>
        </p:nvSpPr>
        <p:spPr>
          <a:xfrm>
            <a:off x="4836419" y="468607"/>
            <a:ext cx="864104" cy="850969"/>
          </a:xfrm>
          <a:prstGeom prst="ellipse">
            <a:avLst/>
          </a:prstGeom>
          <a:noFill/>
          <a:ln w="38100">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Connector 19"/>
          <p:cNvSpPr/>
          <p:nvPr/>
        </p:nvSpPr>
        <p:spPr>
          <a:xfrm>
            <a:off x="5661434" y="3901801"/>
            <a:ext cx="140497" cy="154028"/>
          </a:xfrm>
          <a:prstGeom prst="flowChartConnector">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214540" y="5286214"/>
            <a:ext cx="8914184" cy="1075682"/>
          </a:xfrm>
          <a:prstGeom prst="rect">
            <a:avLst/>
          </a:prstGeom>
          <a:no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5400000">
            <a:off x="5670872" y="789727"/>
            <a:ext cx="223997" cy="190649"/>
          </a:xfrm>
          <a:prstGeom prst="triangle">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Connector 112"/>
          <p:cNvSpPr/>
          <p:nvPr/>
        </p:nvSpPr>
        <p:spPr>
          <a:xfrm>
            <a:off x="8530046" y="3931919"/>
            <a:ext cx="147969" cy="131175"/>
          </a:xfrm>
          <a:prstGeom prst="flowChartConnector">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98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0" name="Straight Connector 109"/>
          <p:cNvCxnSpPr/>
          <p:nvPr/>
        </p:nvCxnSpPr>
        <p:spPr>
          <a:xfrm>
            <a:off x="8967784" y="2230190"/>
            <a:ext cx="0" cy="1733479"/>
          </a:xfrm>
          <a:prstGeom prst="line">
            <a:avLst/>
          </a:prstGeom>
          <a:ln>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58100" y="2275734"/>
            <a:ext cx="0" cy="1733479"/>
          </a:xfrm>
          <a:prstGeom prst="line">
            <a:avLst/>
          </a:prstGeom>
          <a:ln>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a:t>© 2020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16</a:t>
            </a:fld>
            <a:endParaRPr lang="en-US" dirty="0"/>
          </a:p>
        </p:txBody>
      </p:sp>
      <p:sp>
        <p:nvSpPr>
          <p:cNvPr id="29" name="TextBox 28"/>
          <p:cNvSpPr txBox="1"/>
          <p:nvPr/>
        </p:nvSpPr>
        <p:spPr>
          <a:xfrm>
            <a:off x="307769" y="5681351"/>
            <a:ext cx="1946366" cy="276999"/>
          </a:xfrm>
          <a:prstGeom prst="rect">
            <a:avLst/>
          </a:prstGeom>
        </p:spPr>
        <p:txBody>
          <a:bodyPr wrap="square" lIns="0" tIns="0" rIns="0" bIns="0" rtlCol="0">
            <a:spAutoFit/>
          </a:bodyPr>
          <a:lstStyle/>
          <a:p>
            <a:pPr algn="ctr"/>
            <a:r>
              <a:rPr lang="en-US" b="1" dirty="0">
                <a:solidFill>
                  <a:schemeClr val="tx2"/>
                </a:solidFill>
              </a:rPr>
              <a:t>Pros &amp; Cons</a:t>
            </a:r>
          </a:p>
        </p:txBody>
      </p:sp>
      <p:sp>
        <p:nvSpPr>
          <p:cNvPr id="55" name="TextBox 54"/>
          <p:cNvSpPr txBox="1"/>
          <p:nvPr/>
        </p:nvSpPr>
        <p:spPr>
          <a:xfrm>
            <a:off x="2932030" y="5257562"/>
            <a:ext cx="3069505" cy="1600438"/>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2"/>
                </a:solidFill>
              </a:rPr>
              <a:t>Avoid Big Bang to mitigate RISK</a:t>
            </a:r>
          </a:p>
          <a:p>
            <a:pPr marL="171450" indent="-171450">
              <a:buFont typeface="Arial" panose="020B0604020202020204" pitchFamily="34" charset="0"/>
              <a:buChar char="•"/>
            </a:pPr>
            <a:r>
              <a:rPr lang="en-US" sz="1400" dirty="0">
                <a:solidFill>
                  <a:schemeClr val="tx2"/>
                </a:solidFill>
              </a:rPr>
              <a:t>Technology modernized</a:t>
            </a:r>
          </a:p>
          <a:p>
            <a:pPr marL="171450" indent="-171450">
              <a:buFont typeface="Arial" panose="020B0604020202020204" pitchFamily="34" charset="0"/>
              <a:buChar char="•"/>
            </a:pPr>
            <a:r>
              <a:rPr lang="en-US" sz="1400" dirty="0">
                <a:solidFill>
                  <a:schemeClr val="tx2"/>
                </a:solidFill>
              </a:rPr>
              <a:t>Extreme Flexibility and Scalability of Architecture</a:t>
            </a:r>
          </a:p>
          <a:p>
            <a:pPr marL="171450" indent="-171450">
              <a:buFont typeface="Arial" panose="020B0604020202020204" pitchFamily="34" charset="0"/>
              <a:buChar char="•"/>
            </a:pPr>
            <a:r>
              <a:rPr lang="en-US" sz="1400" dirty="0">
                <a:solidFill>
                  <a:schemeClr val="tx2"/>
                </a:solidFill>
              </a:rPr>
              <a:t>Customize on Demand</a:t>
            </a:r>
          </a:p>
          <a:p>
            <a:pPr marL="171450" indent="-171450">
              <a:buFont typeface="Arial" panose="020B0604020202020204" pitchFamily="34" charset="0"/>
              <a:buChar char="•"/>
            </a:pPr>
            <a:endParaRPr lang="en-US" sz="1400" dirty="0">
              <a:solidFill>
                <a:schemeClr val="tx2"/>
              </a:solidFill>
            </a:endParaRPr>
          </a:p>
          <a:p>
            <a:endParaRPr lang="en-US" sz="1400" dirty="0">
              <a:solidFill>
                <a:schemeClr val="tx2"/>
              </a:solidFill>
            </a:endParaRPr>
          </a:p>
        </p:txBody>
      </p:sp>
      <p:pic>
        <p:nvPicPr>
          <p:cNvPr id="56" name="Picture 55"/>
          <p:cNvPicPr>
            <a:picLocks noChangeAspect="1"/>
          </p:cNvPicPr>
          <p:nvPr/>
        </p:nvPicPr>
        <p:blipFill rotWithShape="1">
          <a:blip r:embed="rId2"/>
          <a:srcRect l="8443" t="28269" r="50098" b="34953"/>
          <a:stretch/>
        </p:blipFill>
        <p:spPr>
          <a:xfrm>
            <a:off x="2451636" y="5611529"/>
            <a:ext cx="436437" cy="418124"/>
          </a:xfrm>
          <a:prstGeom prst="rect">
            <a:avLst/>
          </a:prstGeom>
        </p:spPr>
      </p:pic>
      <p:pic>
        <p:nvPicPr>
          <p:cNvPr id="1026" name="Picture 2" descr="Thumbs up and down icon simple style Royalty Free Vecto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05" t="28146" r="8101" b="35676"/>
          <a:stretch/>
        </p:blipFill>
        <p:spPr bwMode="auto">
          <a:xfrm>
            <a:off x="6399158" y="5611529"/>
            <a:ext cx="432877" cy="416645"/>
          </a:xfrm>
          <a:prstGeom prst="rect">
            <a:avLst/>
          </a:prstGeom>
          <a:noFill/>
          <a:extLst>
            <a:ext uri="{909E8E84-426E-40DD-AFC4-6F175D3DCCD1}">
              <a14:hiddenFill xmlns:a14="http://schemas.microsoft.com/office/drawing/2010/main">
                <a:solidFill>
                  <a:srgbClr val="FFFFFF"/>
                </a:solidFill>
              </a14:hiddenFill>
            </a:ext>
          </a:extLst>
        </p:spPr>
      </p:pic>
      <p:grpSp>
        <p:nvGrpSpPr>
          <p:cNvPr id="96" name="Group 95"/>
          <p:cNvGrpSpPr/>
          <p:nvPr/>
        </p:nvGrpSpPr>
        <p:grpSpPr>
          <a:xfrm>
            <a:off x="543184" y="1893656"/>
            <a:ext cx="10585540" cy="382078"/>
            <a:chOff x="1507463" y="979881"/>
            <a:chExt cx="8564000" cy="326571"/>
          </a:xfrm>
          <a:solidFill>
            <a:schemeClr val="bg2">
              <a:lumMod val="50000"/>
            </a:schemeClr>
          </a:solidFill>
        </p:grpSpPr>
        <p:grpSp>
          <p:nvGrpSpPr>
            <p:cNvPr id="28" name="Group 27"/>
            <p:cNvGrpSpPr/>
            <p:nvPr/>
          </p:nvGrpSpPr>
          <p:grpSpPr>
            <a:xfrm>
              <a:off x="1507463" y="979881"/>
              <a:ext cx="5774361" cy="326571"/>
              <a:chOff x="744582" y="1332411"/>
              <a:chExt cx="9548951" cy="352697"/>
            </a:xfrm>
            <a:grpFill/>
          </p:grpSpPr>
          <p:sp>
            <p:nvSpPr>
              <p:cNvPr id="24" name="Pentagon 23"/>
              <p:cNvSpPr/>
              <p:nvPr/>
            </p:nvSpPr>
            <p:spPr>
              <a:xfrm>
                <a:off x="744582" y="1332411"/>
                <a:ext cx="2338252" cy="352697"/>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 – 3 Months</a:t>
                </a:r>
              </a:p>
            </p:txBody>
          </p:sp>
          <p:sp>
            <p:nvSpPr>
              <p:cNvPr id="25" name="Chevron 24"/>
              <p:cNvSpPr/>
              <p:nvPr/>
            </p:nvSpPr>
            <p:spPr>
              <a:xfrm>
                <a:off x="2991394" y="1345474"/>
                <a:ext cx="2495006" cy="313509"/>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4 – 6 Months</a:t>
                </a:r>
              </a:p>
            </p:txBody>
          </p:sp>
          <p:sp>
            <p:nvSpPr>
              <p:cNvPr id="26" name="Chevron 25"/>
              <p:cNvSpPr/>
              <p:nvPr/>
            </p:nvSpPr>
            <p:spPr>
              <a:xfrm>
                <a:off x="5394961" y="1345474"/>
                <a:ext cx="2495006" cy="313509"/>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7 – 9 Months</a:t>
                </a:r>
              </a:p>
            </p:txBody>
          </p:sp>
          <p:sp>
            <p:nvSpPr>
              <p:cNvPr id="27" name="Chevron 26"/>
              <p:cNvSpPr/>
              <p:nvPr/>
            </p:nvSpPr>
            <p:spPr>
              <a:xfrm>
                <a:off x="7798527" y="1345473"/>
                <a:ext cx="2495006" cy="313509"/>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10 – 12 Months</a:t>
                </a:r>
              </a:p>
            </p:txBody>
          </p:sp>
        </p:grpSp>
        <p:sp>
          <p:nvSpPr>
            <p:cNvPr id="31" name="Chevron 30"/>
            <p:cNvSpPr/>
            <p:nvPr/>
          </p:nvSpPr>
          <p:spPr>
            <a:xfrm>
              <a:off x="7226530" y="991975"/>
              <a:ext cx="2844933" cy="29028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12+ Months</a:t>
              </a:r>
            </a:p>
          </p:txBody>
        </p:sp>
      </p:grpSp>
      <p:sp>
        <p:nvSpPr>
          <p:cNvPr id="36" name="TextBox 35"/>
          <p:cNvSpPr txBox="1"/>
          <p:nvPr/>
        </p:nvSpPr>
        <p:spPr>
          <a:xfrm>
            <a:off x="484099" y="3024637"/>
            <a:ext cx="2330278"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2"/>
                </a:solidFill>
              </a:rPr>
              <a:t>Re-Architect </a:t>
            </a:r>
            <a:r>
              <a:rPr lang="en-US" sz="1400" dirty="0" err="1">
                <a:solidFill>
                  <a:schemeClr val="tx2"/>
                </a:solidFill>
              </a:rPr>
              <a:t>Lightspeed</a:t>
            </a:r>
            <a:endParaRPr lang="en-US" sz="1400" dirty="0">
              <a:solidFill>
                <a:schemeClr val="tx2"/>
              </a:solidFill>
            </a:endParaRPr>
          </a:p>
          <a:p>
            <a:pPr marL="285750" indent="-285750">
              <a:buFont typeface="Arial" panose="020B0604020202020204" pitchFamily="34" charset="0"/>
              <a:buChar char="•"/>
            </a:pPr>
            <a:r>
              <a:rPr lang="en-US" sz="1400" dirty="0">
                <a:solidFill>
                  <a:schemeClr val="tx2"/>
                </a:solidFill>
              </a:rPr>
              <a:t>Leverage Micro services POC</a:t>
            </a:r>
          </a:p>
          <a:p>
            <a:pPr marL="285750" indent="-285750">
              <a:buFont typeface="Arial" panose="020B0604020202020204" pitchFamily="34" charset="0"/>
              <a:buChar char="•"/>
            </a:pPr>
            <a:r>
              <a:rPr lang="en-US" sz="1400" dirty="0">
                <a:solidFill>
                  <a:schemeClr val="tx2"/>
                </a:solidFill>
              </a:rPr>
              <a:t>Cloud host key modules for early UAT</a:t>
            </a:r>
          </a:p>
        </p:txBody>
      </p:sp>
      <p:sp>
        <p:nvSpPr>
          <p:cNvPr id="46" name="Rectangle 45"/>
          <p:cNvSpPr/>
          <p:nvPr/>
        </p:nvSpPr>
        <p:spPr>
          <a:xfrm>
            <a:off x="560343" y="4470423"/>
            <a:ext cx="1891293" cy="520351"/>
          </a:xfrm>
          <a:prstGeom prst="rect">
            <a:avLst/>
          </a:prstGeom>
          <a:solidFill>
            <a:schemeClr val="bg1">
              <a:lumMod val="95000"/>
            </a:schemeClr>
          </a:solidFill>
          <a:ln w="3175">
            <a:solidFill>
              <a:schemeClr val="bg2">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tx2"/>
                </a:solidFill>
              </a:rPr>
              <a:t>Dependency: SQR Legacy Reporting Re-architecture</a:t>
            </a:r>
          </a:p>
        </p:txBody>
      </p:sp>
      <p:sp>
        <p:nvSpPr>
          <p:cNvPr id="47" name="Rectangle 46"/>
          <p:cNvSpPr/>
          <p:nvPr/>
        </p:nvSpPr>
        <p:spPr>
          <a:xfrm>
            <a:off x="2838959" y="3024637"/>
            <a:ext cx="2976725" cy="1169551"/>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2"/>
                </a:solidFill>
              </a:rPr>
              <a:t>Re-architecture completion</a:t>
            </a:r>
          </a:p>
          <a:p>
            <a:pPr marL="171450" indent="-171450">
              <a:buFont typeface="Arial" panose="020B0604020202020204" pitchFamily="34" charset="0"/>
              <a:buChar char="•"/>
            </a:pPr>
            <a:r>
              <a:rPr lang="en-US" sz="1400" dirty="0">
                <a:solidFill>
                  <a:schemeClr val="tx2"/>
                </a:solidFill>
              </a:rPr>
              <a:t>Rollout &amp; DB Migration for Pilot Properties</a:t>
            </a:r>
          </a:p>
          <a:p>
            <a:pPr marL="171450" indent="-171450">
              <a:buFont typeface="Arial" panose="020B0604020202020204" pitchFamily="34" charset="0"/>
              <a:buChar char="•"/>
            </a:pPr>
            <a:r>
              <a:rPr lang="en-US" sz="1400" dirty="0">
                <a:solidFill>
                  <a:schemeClr val="tx2"/>
                </a:solidFill>
              </a:rPr>
              <a:t>All Property variants to ensure coverage for Pilot</a:t>
            </a:r>
          </a:p>
        </p:txBody>
      </p:sp>
      <p:sp>
        <p:nvSpPr>
          <p:cNvPr id="50" name="Rectangle 49"/>
          <p:cNvSpPr/>
          <p:nvPr/>
        </p:nvSpPr>
        <p:spPr>
          <a:xfrm>
            <a:off x="6253048" y="2938937"/>
            <a:ext cx="2828376" cy="1384995"/>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2"/>
                </a:solidFill>
              </a:rPr>
              <a:t>Industrialize across all properties</a:t>
            </a:r>
          </a:p>
          <a:p>
            <a:pPr marL="171450" indent="-171450">
              <a:buFont typeface="Arial" panose="020B0604020202020204" pitchFamily="34" charset="0"/>
              <a:buChar char="•"/>
            </a:pPr>
            <a:r>
              <a:rPr lang="en-US" sz="1400" dirty="0" err="1">
                <a:solidFill>
                  <a:schemeClr val="tx2"/>
                </a:solidFill>
              </a:rPr>
              <a:t>Devops</a:t>
            </a:r>
            <a:r>
              <a:rPr lang="en-US" sz="1400" dirty="0">
                <a:solidFill>
                  <a:schemeClr val="tx2"/>
                </a:solidFill>
              </a:rPr>
              <a:t>/containerization/ Infra as Code/Automation Approach</a:t>
            </a:r>
          </a:p>
          <a:p>
            <a:pPr marL="171450" indent="-171450">
              <a:buFont typeface="Arial" panose="020B0604020202020204" pitchFamily="34" charset="0"/>
              <a:buChar char="•"/>
            </a:pPr>
            <a:r>
              <a:rPr lang="en-US" sz="1400" dirty="0">
                <a:solidFill>
                  <a:schemeClr val="tx2"/>
                </a:solidFill>
              </a:rPr>
              <a:t>Property specific Localization during data Migration</a:t>
            </a:r>
          </a:p>
        </p:txBody>
      </p:sp>
      <p:sp>
        <p:nvSpPr>
          <p:cNvPr id="52" name="Rectangle 51"/>
          <p:cNvSpPr/>
          <p:nvPr/>
        </p:nvSpPr>
        <p:spPr>
          <a:xfrm>
            <a:off x="9165562" y="2963846"/>
            <a:ext cx="2614067" cy="1384995"/>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2"/>
                </a:solidFill>
              </a:rPr>
              <a:t>Enhancement Journey </a:t>
            </a:r>
          </a:p>
          <a:p>
            <a:pPr marL="171450" indent="-171450">
              <a:buFont typeface="Arial" panose="020B0604020202020204" pitchFamily="34" charset="0"/>
              <a:buChar char="•"/>
            </a:pPr>
            <a:r>
              <a:rPr lang="en-US" sz="1400" dirty="0">
                <a:solidFill>
                  <a:schemeClr val="tx2"/>
                </a:solidFill>
              </a:rPr>
              <a:t>FOSSE + FSPMS Features</a:t>
            </a:r>
          </a:p>
          <a:p>
            <a:pPr marL="171450" indent="-171450">
              <a:buFont typeface="Arial" panose="020B0604020202020204" pitchFamily="34" charset="0"/>
              <a:buChar char="•"/>
            </a:pPr>
            <a:r>
              <a:rPr lang="en-US" sz="1400" dirty="0">
                <a:solidFill>
                  <a:schemeClr val="tx2"/>
                </a:solidFill>
              </a:rPr>
              <a:t>Address Swivel-Chair problems</a:t>
            </a:r>
          </a:p>
          <a:p>
            <a:pPr marL="171450" indent="-171450">
              <a:buFont typeface="Arial" panose="020B0604020202020204" pitchFamily="34" charset="0"/>
              <a:buChar char="•"/>
            </a:pPr>
            <a:r>
              <a:rPr lang="en-US" sz="1400" dirty="0">
                <a:solidFill>
                  <a:schemeClr val="tx2"/>
                </a:solidFill>
              </a:rPr>
              <a:t>AI based guest experience</a:t>
            </a:r>
          </a:p>
          <a:p>
            <a:pPr marL="171450" indent="-171450">
              <a:buFont typeface="Arial" panose="020B0604020202020204" pitchFamily="34" charset="0"/>
              <a:buChar char="•"/>
            </a:pPr>
            <a:r>
              <a:rPr lang="en-US" sz="1400" dirty="0">
                <a:solidFill>
                  <a:schemeClr val="tx2"/>
                </a:solidFill>
              </a:rPr>
              <a:t>Optimized Operations</a:t>
            </a:r>
            <a:endParaRPr lang="en-US" sz="1400" dirty="0"/>
          </a:p>
        </p:txBody>
      </p:sp>
      <p:sp>
        <p:nvSpPr>
          <p:cNvPr id="57" name="Rectangle 56"/>
          <p:cNvSpPr/>
          <p:nvPr/>
        </p:nvSpPr>
        <p:spPr>
          <a:xfrm>
            <a:off x="8183336" y="4858254"/>
            <a:ext cx="2446761" cy="400110"/>
          </a:xfrm>
          <a:prstGeom prst="rect">
            <a:avLst/>
          </a:prstGeom>
        </p:spPr>
        <p:txBody>
          <a:bodyPr wrap="square">
            <a:spAutoFit/>
          </a:bodyPr>
          <a:lstStyle/>
          <a:p>
            <a:pPr algn="ctr"/>
            <a:r>
              <a:rPr lang="en-US" sz="1000" b="1" dirty="0">
                <a:solidFill>
                  <a:sysClr val="windowText" lastClr="000000"/>
                </a:solidFill>
              </a:rPr>
              <a:t>Cloud Hosted LightSpeed all properties</a:t>
            </a:r>
          </a:p>
        </p:txBody>
      </p:sp>
      <p:pic>
        <p:nvPicPr>
          <p:cNvPr id="86" name="Picture 85"/>
          <p:cNvPicPr>
            <a:picLocks noChangeAspect="1"/>
          </p:cNvPicPr>
          <p:nvPr/>
        </p:nvPicPr>
        <p:blipFill>
          <a:blip r:embed="rId4"/>
          <a:stretch>
            <a:fillRect/>
          </a:stretch>
        </p:blipFill>
        <p:spPr>
          <a:xfrm>
            <a:off x="6736108" y="4374955"/>
            <a:ext cx="487450" cy="461390"/>
          </a:xfrm>
          <a:prstGeom prst="rect">
            <a:avLst/>
          </a:prstGeom>
        </p:spPr>
      </p:pic>
      <p:sp>
        <p:nvSpPr>
          <p:cNvPr id="93" name="Rectangle 92"/>
          <p:cNvSpPr/>
          <p:nvPr/>
        </p:nvSpPr>
        <p:spPr>
          <a:xfrm>
            <a:off x="5731682" y="4880095"/>
            <a:ext cx="2201557" cy="400110"/>
          </a:xfrm>
          <a:prstGeom prst="rect">
            <a:avLst/>
          </a:prstGeom>
        </p:spPr>
        <p:txBody>
          <a:bodyPr wrap="square">
            <a:spAutoFit/>
          </a:bodyPr>
          <a:lstStyle/>
          <a:p>
            <a:pPr algn="ctr"/>
            <a:r>
              <a:rPr lang="en-US" sz="1000" b="1" dirty="0">
                <a:solidFill>
                  <a:sysClr val="windowText" lastClr="000000"/>
                </a:solidFill>
              </a:rPr>
              <a:t>Cloud Hosted LightSpeed </a:t>
            </a:r>
          </a:p>
          <a:p>
            <a:pPr algn="ctr"/>
            <a:r>
              <a:rPr lang="en-US" sz="1000" b="1" dirty="0">
                <a:solidFill>
                  <a:sysClr val="windowText" lastClr="000000"/>
                </a:solidFill>
              </a:rPr>
              <a:t>for pilot properties</a:t>
            </a:r>
          </a:p>
        </p:txBody>
      </p:sp>
      <p:pic>
        <p:nvPicPr>
          <p:cNvPr id="94" name="Picture 93"/>
          <p:cNvPicPr>
            <a:picLocks noChangeAspect="1"/>
          </p:cNvPicPr>
          <p:nvPr/>
        </p:nvPicPr>
        <p:blipFill>
          <a:blip r:embed="rId4"/>
          <a:stretch>
            <a:fillRect/>
          </a:stretch>
        </p:blipFill>
        <p:spPr>
          <a:xfrm>
            <a:off x="9056842" y="4331228"/>
            <a:ext cx="487450" cy="461390"/>
          </a:xfrm>
          <a:prstGeom prst="rect">
            <a:avLst/>
          </a:prstGeom>
        </p:spPr>
      </p:pic>
      <p:sp>
        <p:nvSpPr>
          <p:cNvPr id="105" name="TextBox 104"/>
          <p:cNvSpPr txBox="1"/>
          <p:nvPr/>
        </p:nvSpPr>
        <p:spPr>
          <a:xfrm>
            <a:off x="3241693" y="698809"/>
            <a:ext cx="2599755" cy="369332"/>
          </a:xfrm>
          <a:prstGeom prst="rect">
            <a:avLst/>
          </a:prstGeom>
        </p:spPr>
        <p:txBody>
          <a:bodyPr wrap="square" lIns="0" tIns="0" rIns="0" bIns="0" rtlCol="0">
            <a:spAutoFit/>
          </a:bodyPr>
          <a:lstStyle/>
          <a:p>
            <a:pPr algn="l"/>
            <a:r>
              <a:rPr lang="en-US" sz="2400" b="1" dirty="0">
                <a:solidFill>
                  <a:srgbClr val="FF9662"/>
                </a:solidFill>
              </a:rPr>
              <a:t>Option 2</a:t>
            </a:r>
          </a:p>
        </p:txBody>
      </p:sp>
      <p:sp>
        <p:nvSpPr>
          <p:cNvPr id="9" name="Rectangle 8"/>
          <p:cNvSpPr/>
          <p:nvPr/>
        </p:nvSpPr>
        <p:spPr>
          <a:xfrm>
            <a:off x="3539371" y="1170489"/>
            <a:ext cx="609416" cy="4571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48024" y="5650573"/>
            <a:ext cx="3911887" cy="307777"/>
          </a:xfrm>
          <a:prstGeom prst="rect">
            <a:avLst/>
          </a:prstGeom>
        </p:spPr>
        <p:txBody>
          <a:bodyPr wrap="square">
            <a:spAutoFit/>
          </a:bodyPr>
          <a:lstStyle/>
          <a:p>
            <a:pPr marL="171450" indent="-171450">
              <a:buFont typeface="Arial" panose="020B0604020202020204" pitchFamily="34" charset="0"/>
              <a:buChar char="•"/>
            </a:pPr>
            <a:r>
              <a:rPr lang="en-US" sz="1400" dirty="0">
                <a:solidFill>
                  <a:schemeClr val="tx2"/>
                </a:solidFill>
              </a:rPr>
              <a:t>Initial High Investment</a:t>
            </a:r>
          </a:p>
        </p:txBody>
      </p:sp>
      <p:cxnSp>
        <p:nvCxnSpPr>
          <p:cNvPr id="12" name="Straight Connector 11"/>
          <p:cNvCxnSpPr/>
          <p:nvPr/>
        </p:nvCxnSpPr>
        <p:spPr>
          <a:xfrm>
            <a:off x="6113417" y="5469968"/>
            <a:ext cx="0" cy="807434"/>
          </a:xfrm>
          <a:prstGeom prst="line">
            <a:avLst/>
          </a:prstGeom>
          <a:ln>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rotWithShape="1">
          <a:blip r:embed="rId5">
            <a:grayscl/>
          </a:blip>
          <a:srcRect l="30045" t="24971" r="29138" b="29771"/>
          <a:stretch/>
        </p:blipFill>
        <p:spPr>
          <a:xfrm>
            <a:off x="3808450" y="2343665"/>
            <a:ext cx="767028" cy="674984"/>
          </a:xfrm>
          <a:prstGeom prst="rect">
            <a:avLst/>
          </a:prstGeom>
        </p:spPr>
      </p:pic>
      <p:pic>
        <p:nvPicPr>
          <p:cNvPr id="14" name="Picture 13"/>
          <p:cNvPicPr>
            <a:picLocks noChangeAspect="1"/>
          </p:cNvPicPr>
          <p:nvPr/>
        </p:nvPicPr>
        <p:blipFill rotWithShape="1">
          <a:blip r:embed="rId6"/>
          <a:srcRect l="11193" t="19220" r="10788" b="18609"/>
          <a:stretch/>
        </p:blipFill>
        <p:spPr>
          <a:xfrm>
            <a:off x="917512" y="2348508"/>
            <a:ext cx="780979" cy="622342"/>
          </a:xfrm>
          <a:prstGeom prst="rect">
            <a:avLst/>
          </a:prstGeom>
        </p:spPr>
      </p:pic>
      <p:sp>
        <p:nvSpPr>
          <p:cNvPr id="16" name="Right Arrow 15"/>
          <p:cNvSpPr/>
          <p:nvPr/>
        </p:nvSpPr>
        <p:spPr>
          <a:xfrm>
            <a:off x="2232129" y="2650224"/>
            <a:ext cx="280995" cy="32792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p:cNvSpPr/>
          <p:nvPr/>
        </p:nvSpPr>
        <p:spPr>
          <a:xfrm>
            <a:off x="6035326" y="2596689"/>
            <a:ext cx="280995" cy="32792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ight Arrow 106"/>
          <p:cNvSpPr/>
          <p:nvPr/>
        </p:nvSpPr>
        <p:spPr>
          <a:xfrm>
            <a:off x="8871863" y="2627136"/>
            <a:ext cx="280995" cy="32792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Picture 108">
            <a:extLst>
              <a:ext uri="{FF2B5EF4-FFF2-40B4-BE49-F238E27FC236}">
                <a16:creationId xmlns:a16="http://schemas.microsoft.com/office/drawing/2014/main" id="{37DB2053-5DF5-574C-B4D5-48D55A598751}"/>
              </a:ext>
            </a:extLst>
          </p:cNvPr>
          <p:cNvPicPr>
            <a:picLocks noChangeAspect="1"/>
          </p:cNvPicPr>
          <p:nvPr/>
        </p:nvPicPr>
        <p:blipFill>
          <a:blip r:embed="rId7" cstate="screen">
            <a:duotone>
              <a:prstClr val="black"/>
              <a:schemeClr val="accent6">
                <a:tint val="45000"/>
                <a:satMod val="400000"/>
              </a:schemeClr>
            </a:duotone>
            <a:lum bright="-40000" contrast="40000"/>
            <a:extLst>
              <a:ext uri="{28A0092B-C50C-407E-A947-70E740481C1C}">
                <a14:useLocalDpi xmlns:a14="http://schemas.microsoft.com/office/drawing/2010/main"/>
              </a:ext>
            </a:extLst>
          </a:blip>
          <a:stretch>
            <a:fillRect/>
          </a:stretch>
        </p:blipFill>
        <p:spPr>
          <a:xfrm>
            <a:off x="9586741" y="2366813"/>
            <a:ext cx="540608" cy="519081"/>
          </a:xfrm>
          <a:prstGeom prst="rect">
            <a:avLst/>
          </a:prstGeom>
        </p:spPr>
      </p:pic>
      <p:sp>
        <p:nvSpPr>
          <p:cNvPr id="20" name="Flowchart: Connector 19"/>
          <p:cNvSpPr/>
          <p:nvPr/>
        </p:nvSpPr>
        <p:spPr>
          <a:xfrm>
            <a:off x="6105576" y="3901801"/>
            <a:ext cx="140497" cy="154028"/>
          </a:xfrm>
          <a:prstGeom prst="flowChartConnector">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214540" y="5286214"/>
            <a:ext cx="8914184" cy="1075682"/>
          </a:xfrm>
          <a:prstGeom prst="rect">
            <a:avLst/>
          </a:prstGeom>
          <a:no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Connector 112"/>
          <p:cNvSpPr/>
          <p:nvPr/>
        </p:nvSpPr>
        <p:spPr>
          <a:xfrm>
            <a:off x="8908873" y="3931919"/>
            <a:ext cx="147969" cy="131175"/>
          </a:xfrm>
          <a:prstGeom prst="flowChartConnector">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4791951" y="457990"/>
            <a:ext cx="4049460" cy="850969"/>
            <a:chOff x="4791951" y="457990"/>
            <a:chExt cx="4049460" cy="850969"/>
          </a:xfrm>
        </p:grpSpPr>
        <p:sp>
          <p:nvSpPr>
            <p:cNvPr id="33" name="TextBox 32"/>
            <p:cNvSpPr txBox="1"/>
            <p:nvPr/>
          </p:nvSpPr>
          <p:spPr>
            <a:xfrm>
              <a:off x="6068949" y="733518"/>
              <a:ext cx="2772462" cy="307777"/>
            </a:xfrm>
            <a:prstGeom prst="rect">
              <a:avLst/>
            </a:prstGeom>
          </p:spPr>
          <p:txBody>
            <a:bodyPr wrap="square" lIns="0" tIns="0" rIns="0" bIns="0" rtlCol="0">
              <a:spAutoFit/>
            </a:bodyPr>
            <a:lstStyle/>
            <a:p>
              <a:pPr algn="l"/>
              <a:r>
                <a:rPr lang="en-US" sz="2000" b="1" dirty="0">
                  <a:solidFill>
                    <a:schemeClr val="tx2"/>
                  </a:solidFill>
                </a:rPr>
                <a:t>Re-Architect first</a:t>
              </a:r>
            </a:p>
          </p:txBody>
        </p:sp>
        <p:sp>
          <p:nvSpPr>
            <p:cNvPr id="17" name="Oval 16"/>
            <p:cNvSpPr/>
            <p:nvPr/>
          </p:nvSpPr>
          <p:spPr>
            <a:xfrm>
              <a:off x="4791951" y="457990"/>
              <a:ext cx="864104" cy="850969"/>
            </a:xfrm>
            <a:prstGeom prst="ellipse">
              <a:avLst/>
            </a:prstGeom>
            <a:noFill/>
            <a:ln w="38100">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5400000">
              <a:off x="5626404" y="779110"/>
              <a:ext cx="223997" cy="190649"/>
            </a:xfrm>
            <a:prstGeom prst="triangle">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47F96A3C-FBD7-AC4C-9DA1-71032C03162D}"/>
                </a:ext>
              </a:extLst>
            </p:cNvPr>
            <p:cNvPicPr>
              <a:picLocks noChangeAspect="1"/>
            </p:cNvPicPr>
            <p:nvPr/>
          </p:nvPicPr>
          <p:blipFill>
            <a:blip r:embed="rId8"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963965" y="631983"/>
              <a:ext cx="545936" cy="545936"/>
            </a:xfrm>
            <a:prstGeom prst="rect">
              <a:avLst/>
            </a:prstGeom>
          </p:spPr>
        </p:pic>
      </p:grpSp>
      <p:grpSp>
        <p:nvGrpSpPr>
          <p:cNvPr id="7" name="Group 6"/>
          <p:cNvGrpSpPr/>
          <p:nvPr/>
        </p:nvGrpSpPr>
        <p:grpSpPr>
          <a:xfrm>
            <a:off x="8183336" y="425237"/>
            <a:ext cx="1316149" cy="1122392"/>
            <a:chOff x="8171607" y="426742"/>
            <a:chExt cx="1316149" cy="1122392"/>
          </a:xfrm>
        </p:grpSpPr>
        <p:pic>
          <p:nvPicPr>
            <p:cNvPr id="48" name="Picture 47"/>
            <p:cNvPicPr>
              <a:picLocks noChangeAspect="1"/>
            </p:cNvPicPr>
            <p:nvPr/>
          </p:nvPicPr>
          <p:blipFill rotWithShape="1">
            <a:blip r:embed="rId9">
              <a:duotone>
                <a:schemeClr val="accent3">
                  <a:shade val="45000"/>
                  <a:satMod val="135000"/>
                </a:schemeClr>
                <a:prstClr val="white"/>
              </a:duotone>
            </a:blip>
            <a:srcRect l="21640" t="13802" r="21852" b="20275"/>
            <a:stretch/>
          </p:blipFill>
          <p:spPr>
            <a:xfrm>
              <a:off x="8580560" y="426742"/>
              <a:ext cx="521702" cy="656525"/>
            </a:xfrm>
            <a:prstGeom prst="rect">
              <a:avLst/>
            </a:prstGeom>
          </p:spPr>
        </p:pic>
        <p:sp>
          <p:nvSpPr>
            <p:cNvPr id="49" name="TextBox 48"/>
            <p:cNvSpPr txBox="1"/>
            <p:nvPr/>
          </p:nvSpPr>
          <p:spPr>
            <a:xfrm>
              <a:off x="8171607" y="1118247"/>
              <a:ext cx="1316149" cy="430887"/>
            </a:xfrm>
            <a:prstGeom prst="rect">
              <a:avLst/>
            </a:prstGeom>
          </p:spPr>
          <p:txBody>
            <a:bodyPr wrap="square" lIns="0" tIns="0" rIns="0" bIns="0" rtlCol="0">
              <a:spAutoFit/>
            </a:bodyPr>
            <a:lstStyle/>
            <a:p>
              <a:pPr algn="ctr"/>
              <a:r>
                <a:rPr lang="en-US" sz="1400" dirty="0">
                  <a:solidFill>
                    <a:srgbClr val="002060"/>
                  </a:solidFill>
                </a:rPr>
                <a:t>Cognizant Recommends</a:t>
              </a:r>
            </a:p>
          </p:txBody>
        </p:sp>
      </p:grpSp>
      <p:pic>
        <p:nvPicPr>
          <p:cNvPr id="51" name="Picture 50"/>
          <p:cNvPicPr>
            <a:picLocks noChangeAspect="1"/>
          </p:cNvPicPr>
          <p:nvPr/>
        </p:nvPicPr>
        <p:blipFill>
          <a:blip r:embed="rId10"/>
          <a:stretch>
            <a:fillRect/>
          </a:stretch>
        </p:blipFill>
        <p:spPr>
          <a:xfrm>
            <a:off x="7207619" y="2390821"/>
            <a:ext cx="518805" cy="518805"/>
          </a:xfrm>
          <a:prstGeom prst="rect">
            <a:avLst/>
          </a:prstGeom>
        </p:spPr>
      </p:pic>
    </p:spTree>
    <p:extLst>
      <p:ext uri="{BB962C8B-B14F-4D97-AF65-F5344CB8AC3E}">
        <p14:creationId xmlns:p14="http://schemas.microsoft.com/office/powerpoint/2010/main" val="335763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2020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17</a:t>
            </a:fld>
            <a:endParaRPr lang="en-US" dirty="0"/>
          </a:p>
        </p:txBody>
      </p:sp>
      <p:sp>
        <p:nvSpPr>
          <p:cNvPr id="29" name="TextBox 28"/>
          <p:cNvSpPr txBox="1"/>
          <p:nvPr/>
        </p:nvSpPr>
        <p:spPr>
          <a:xfrm>
            <a:off x="307769" y="5681351"/>
            <a:ext cx="1946366" cy="276999"/>
          </a:xfrm>
          <a:prstGeom prst="rect">
            <a:avLst/>
          </a:prstGeom>
        </p:spPr>
        <p:txBody>
          <a:bodyPr wrap="square" lIns="0" tIns="0" rIns="0" bIns="0" rtlCol="0">
            <a:spAutoFit/>
          </a:bodyPr>
          <a:lstStyle/>
          <a:p>
            <a:pPr algn="ctr"/>
            <a:r>
              <a:rPr lang="en-US" b="1" dirty="0">
                <a:solidFill>
                  <a:schemeClr val="tx2"/>
                </a:solidFill>
              </a:rPr>
              <a:t>Pros &amp; Cons</a:t>
            </a:r>
          </a:p>
        </p:txBody>
      </p:sp>
      <p:sp>
        <p:nvSpPr>
          <p:cNvPr id="33" name="TextBox 32"/>
          <p:cNvSpPr txBox="1"/>
          <p:nvPr/>
        </p:nvSpPr>
        <p:spPr>
          <a:xfrm>
            <a:off x="6520668" y="769823"/>
            <a:ext cx="2772462" cy="307777"/>
          </a:xfrm>
          <a:prstGeom prst="rect">
            <a:avLst/>
          </a:prstGeom>
        </p:spPr>
        <p:txBody>
          <a:bodyPr wrap="square" lIns="0" tIns="0" rIns="0" bIns="0" rtlCol="0">
            <a:spAutoFit/>
          </a:bodyPr>
          <a:lstStyle/>
          <a:p>
            <a:pPr algn="l"/>
            <a:r>
              <a:rPr lang="en-US" sz="2000" b="1" dirty="0">
                <a:solidFill>
                  <a:schemeClr val="tx2"/>
                </a:solidFill>
              </a:rPr>
              <a:t>Buy</a:t>
            </a:r>
          </a:p>
        </p:txBody>
      </p:sp>
      <p:sp>
        <p:nvSpPr>
          <p:cNvPr id="55" name="TextBox 54"/>
          <p:cNvSpPr txBox="1"/>
          <p:nvPr/>
        </p:nvSpPr>
        <p:spPr>
          <a:xfrm>
            <a:off x="2927923" y="5534930"/>
            <a:ext cx="3069505" cy="954107"/>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2"/>
                </a:solidFill>
              </a:rPr>
              <a:t>Ready-made features</a:t>
            </a:r>
          </a:p>
          <a:p>
            <a:pPr marL="171450" indent="-171450">
              <a:buFont typeface="Arial" panose="020B0604020202020204" pitchFamily="34" charset="0"/>
              <a:buChar char="•"/>
            </a:pPr>
            <a:r>
              <a:rPr lang="en-US" sz="1400" dirty="0">
                <a:solidFill>
                  <a:schemeClr val="tx2"/>
                </a:solidFill>
              </a:rPr>
              <a:t>Vendor managed cloud hosting</a:t>
            </a:r>
          </a:p>
          <a:p>
            <a:pPr marL="171450" indent="-171450">
              <a:buFont typeface="Arial" panose="020B0604020202020204" pitchFamily="34" charset="0"/>
              <a:buChar char="•"/>
            </a:pPr>
            <a:endParaRPr lang="en-US" sz="1400" dirty="0">
              <a:solidFill>
                <a:schemeClr val="tx2"/>
              </a:solidFill>
            </a:endParaRPr>
          </a:p>
          <a:p>
            <a:endParaRPr lang="en-US" sz="1400" dirty="0">
              <a:solidFill>
                <a:schemeClr val="tx2"/>
              </a:solidFill>
            </a:endParaRPr>
          </a:p>
        </p:txBody>
      </p:sp>
      <p:pic>
        <p:nvPicPr>
          <p:cNvPr id="56" name="Picture 55"/>
          <p:cNvPicPr>
            <a:picLocks noChangeAspect="1"/>
          </p:cNvPicPr>
          <p:nvPr/>
        </p:nvPicPr>
        <p:blipFill rotWithShape="1">
          <a:blip r:embed="rId2"/>
          <a:srcRect l="8443" t="28269" r="50098" b="34953"/>
          <a:stretch/>
        </p:blipFill>
        <p:spPr>
          <a:xfrm>
            <a:off x="2451636" y="5611529"/>
            <a:ext cx="436437" cy="418124"/>
          </a:xfrm>
          <a:prstGeom prst="rect">
            <a:avLst/>
          </a:prstGeom>
        </p:spPr>
      </p:pic>
      <p:pic>
        <p:nvPicPr>
          <p:cNvPr id="1026" name="Picture 2" descr="Thumbs up and down icon simple style Royalty Free Vecto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05" t="28146" r="8101" b="35676"/>
          <a:stretch/>
        </p:blipFill>
        <p:spPr bwMode="auto">
          <a:xfrm>
            <a:off x="6399158" y="5611529"/>
            <a:ext cx="432877" cy="416645"/>
          </a:xfrm>
          <a:prstGeom prst="rect">
            <a:avLst/>
          </a:prstGeom>
          <a:noFill/>
          <a:extLst>
            <a:ext uri="{909E8E84-426E-40DD-AFC4-6F175D3DCCD1}">
              <a14:hiddenFill xmlns:a14="http://schemas.microsoft.com/office/drawing/2010/main">
                <a:solidFill>
                  <a:srgbClr val="FFFFFF"/>
                </a:solidFill>
              </a14:hiddenFill>
            </a:ext>
          </a:extLst>
        </p:spPr>
      </p:pic>
      <p:grpSp>
        <p:nvGrpSpPr>
          <p:cNvPr id="96" name="Group 95"/>
          <p:cNvGrpSpPr/>
          <p:nvPr/>
        </p:nvGrpSpPr>
        <p:grpSpPr>
          <a:xfrm>
            <a:off x="543184" y="1893656"/>
            <a:ext cx="10585540" cy="382078"/>
            <a:chOff x="1507463" y="979881"/>
            <a:chExt cx="8564000" cy="326571"/>
          </a:xfrm>
          <a:solidFill>
            <a:schemeClr val="bg2">
              <a:lumMod val="50000"/>
            </a:schemeClr>
          </a:solidFill>
        </p:grpSpPr>
        <p:grpSp>
          <p:nvGrpSpPr>
            <p:cNvPr id="28" name="Group 27"/>
            <p:cNvGrpSpPr/>
            <p:nvPr/>
          </p:nvGrpSpPr>
          <p:grpSpPr>
            <a:xfrm>
              <a:off x="1507463" y="979881"/>
              <a:ext cx="5774361" cy="326571"/>
              <a:chOff x="744582" y="1332411"/>
              <a:chExt cx="9548951" cy="352697"/>
            </a:xfrm>
            <a:grpFill/>
          </p:grpSpPr>
          <p:sp>
            <p:nvSpPr>
              <p:cNvPr id="24" name="Pentagon 23"/>
              <p:cNvSpPr/>
              <p:nvPr/>
            </p:nvSpPr>
            <p:spPr>
              <a:xfrm>
                <a:off x="744582" y="1332411"/>
                <a:ext cx="2338252" cy="352697"/>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0 – 3 Months</a:t>
                </a:r>
              </a:p>
            </p:txBody>
          </p:sp>
          <p:sp>
            <p:nvSpPr>
              <p:cNvPr id="25" name="Chevron 24"/>
              <p:cNvSpPr/>
              <p:nvPr/>
            </p:nvSpPr>
            <p:spPr>
              <a:xfrm>
                <a:off x="2991394" y="1345474"/>
                <a:ext cx="2495006" cy="313509"/>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4 – 6 Months</a:t>
                </a:r>
              </a:p>
            </p:txBody>
          </p:sp>
          <p:sp>
            <p:nvSpPr>
              <p:cNvPr id="26" name="Chevron 25"/>
              <p:cNvSpPr/>
              <p:nvPr/>
            </p:nvSpPr>
            <p:spPr>
              <a:xfrm>
                <a:off x="5394961" y="1345474"/>
                <a:ext cx="2495006" cy="313509"/>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7 – 9 Months</a:t>
                </a:r>
              </a:p>
            </p:txBody>
          </p:sp>
          <p:sp>
            <p:nvSpPr>
              <p:cNvPr id="27" name="Chevron 26"/>
              <p:cNvSpPr/>
              <p:nvPr/>
            </p:nvSpPr>
            <p:spPr>
              <a:xfrm>
                <a:off x="7798527" y="1345473"/>
                <a:ext cx="2495006" cy="313509"/>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10 – 12 Months</a:t>
                </a:r>
              </a:p>
            </p:txBody>
          </p:sp>
        </p:grpSp>
        <p:sp>
          <p:nvSpPr>
            <p:cNvPr id="31" name="Chevron 30"/>
            <p:cNvSpPr/>
            <p:nvPr/>
          </p:nvSpPr>
          <p:spPr>
            <a:xfrm>
              <a:off x="7226530" y="991975"/>
              <a:ext cx="2844933" cy="290286"/>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12+ Months</a:t>
              </a:r>
            </a:p>
          </p:txBody>
        </p:sp>
      </p:grpSp>
      <p:pic>
        <p:nvPicPr>
          <p:cNvPr id="94" name="Picture 93"/>
          <p:cNvPicPr>
            <a:picLocks noChangeAspect="1"/>
          </p:cNvPicPr>
          <p:nvPr/>
        </p:nvPicPr>
        <p:blipFill>
          <a:blip r:embed="rId4"/>
          <a:stretch>
            <a:fillRect/>
          </a:stretch>
        </p:blipFill>
        <p:spPr>
          <a:xfrm>
            <a:off x="8325111" y="4152930"/>
            <a:ext cx="487450" cy="461390"/>
          </a:xfrm>
          <a:prstGeom prst="rect">
            <a:avLst/>
          </a:prstGeom>
        </p:spPr>
      </p:pic>
      <p:sp>
        <p:nvSpPr>
          <p:cNvPr id="105" name="TextBox 104"/>
          <p:cNvSpPr txBox="1"/>
          <p:nvPr/>
        </p:nvSpPr>
        <p:spPr>
          <a:xfrm>
            <a:off x="3693412" y="735114"/>
            <a:ext cx="2599755" cy="369332"/>
          </a:xfrm>
          <a:prstGeom prst="rect">
            <a:avLst/>
          </a:prstGeom>
        </p:spPr>
        <p:txBody>
          <a:bodyPr wrap="square" lIns="0" tIns="0" rIns="0" bIns="0" rtlCol="0">
            <a:spAutoFit/>
          </a:bodyPr>
          <a:lstStyle/>
          <a:p>
            <a:pPr algn="l"/>
            <a:r>
              <a:rPr lang="en-US" sz="2400" b="1" dirty="0">
                <a:solidFill>
                  <a:srgbClr val="FF9662"/>
                </a:solidFill>
              </a:rPr>
              <a:t>Option 3</a:t>
            </a:r>
          </a:p>
        </p:txBody>
      </p:sp>
      <p:sp>
        <p:nvSpPr>
          <p:cNvPr id="9" name="Rectangle 8"/>
          <p:cNvSpPr/>
          <p:nvPr/>
        </p:nvSpPr>
        <p:spPr>
          <a:xfrm>
            <a:off x="3991090" y="1206794"/>
            <a:ext cx="609416" cy="45719"/>
          </a:xfrm>
          <a:prstGeom prst="rect">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890029" y="5258029"/>
            <a:ext cx="4180700" cy="1169551"/>
          </a:xfrm>
          <a:prstGeom prst="rect">
            <a:avLst/>
          </a:prstGeom>
        </p:spPr>
        <p:txBody>
          <a:bodyPr wrap="square">
            <a:spAutoFit/>
          </a:bodyPr>
          <a:lstStyle/>
          <a:p>
            <a:pPr marL="171450" indent="-171450">
              <a:buFont typeface="Arial" panose="020B0604020202020204" pitchFamily="34" charset="0"/>
              <a:buChar char="•"/>
            </a:pPr>
            <a:r>
              <a:rPr lang="en-US" sz="1400" dirty="0">
                <a:solidFill>
                  <a:schemeClr val="tx2"/>
                </a:solidFill>
              </a:rPr>
              <a:t>Reduced flexibility in Business Operations </a:t>
            </a:r>
          </a:p>
          <a:p>
            <a:pPr marL="171450" indent="-171450">
              <a:buFont typeface="Arial" panose="020B0604020202020204" pitchFamily="34" charset="0"/>
              <a:buChar char="•"/>
            </a:pPr>
            <a:r>
              <a:rPr lang="en-US" sz="1400" dirty="0">
                <a:solidFill>
                  <a:schemeClr val="tx2"/>
                </a:solidFill>
              </a:rPr>
              <a:t>Heavy reliance on COTS</a:t>
            </a:r>
          </a:p>
          <a:p>
            <a:pPr marL="171450" indent="-171450">
              <a:buFont typeface="Arial" panose="020B0604020202020204" pitchFamily="34" charset="0"/>
              <a:buChar char="•"/>
            </a:pPr>
            <a:r>
              <a:rPr lang="en-US" sz="1400" dirty="0">
                <a:solidFill>
                  <a:schemeClr val="tx2"/>
                </a:solidFill>
              </a:rPr>
              <a:t>OCM - User training - Investment</a:t>
            </a:r>
          </a:p>
          <a:p>
            <a:pPr marL="171450" indent="-171450">
              <a:buFont typeface="Arial" panose="020B0604020202020204" pitchFamily="34" charset="0"/>
              <a:buChar char="•"/>
            </a:pPr>
            <a:r>
              <a:rPr lang="en-US" sz="1400" dirty="0">
                <a:solidFill>
                  <a:schemeClr val="tx2"/>
                </a:solidFill>
              </a:rPr>
              <a:t>Expensive customization</a:t>
            </a:r>
          </a:p>
          <a:p>
            <a:pPr marL="171450" indent="-171450">
              <a:buFont typeface="Arial" panose="020B0604020202020204" pitchFamily="34" charset="0"/>
              <a:buChar char="•"/>
            </a:pPr>
            <a:r>
              <a:rPr lang="en-US" sz="1400" dirty="0">
                <a:solidFill>
                  <a:schemeClr val="tx2"/>
                </a:solidFill>
              </a:rPr>
              <a:t>Unused features and functionality</a:t>
            </a:r>
          </a:p>
        </p:txBody>
      </p:sp>
      <p:cxnSp>
        <p:nvCxnSpPr>
          <p:cNvPr id="12" name="Straight Connector 11"/>
          <p:cNvCxnSpPr/>
          <p:nvPr/>
        </p:nvCxnSpPr>
        <p:spPr>
          <a:xfrm>
            <a:off x="6113417" y="5469968"/>
            <a:ext cx="0" cy="807434"/>
          </a:xfrm>
          <a:prstGeom prst="line">
            <a:avLst/>
          </a:prstGeom>
          <a:ln>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5"/>
          <a:srcRect l="11193" t="19220" r="10788" b="18609"/>
          <a:stretch/>
        </p:blipFill>
        <p:spPr>
          <a:xfrm>
            <a:off x="5876717" y="2334088"/>
            <a:ext cx="780979" cy="622342"/>
          </a:xfrm>
          <a:prstGeom prst="rect">
            <a:avLst/>
          </a:prstGeom>
        </p:spPr>
      </p:pic>
      <p:sp>
        <p:nvSpPr>
          <p:cNvPr id="107" name="Right Arrow 106"/>
          <p:cNvSpPr/>
          <p:nvPr/>
        </p:nvSpPr>
        <p:spPr>
          <a:xfrm>
            <a:off x="8357433" y="2552805"/>
            <a:ext cx="280995" cy="327922"/>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243670" y="494295"/>
            <a:ext cx="864104" cy="850969"/>
          </a:xfrm>
          <a:prstGeom prst="ellipse">
            <a:avLst/>
          </a:prstGeom>
          <a:noFill/>
          <a:ln w="38100">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214540" y="5286214"/>
            <a:ext cx="8914184" cy="1075682"/>
          </a:xfrm>
          <a:prstGeom prst="rect">
            <a:avLst/>
          </a:prstGeom>
          <a:no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5400000">
            <a:off x="6078123" y="815415"/>
            <a:ext cx="223997" cy="190649"/>
          </a:xfrm>
          <a:prstGeom prst="triangle">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420867" y="2215415"/>
            <a:ext cx="147969" cy="1832904"/>
            <a:chOff x="8216748" y="2241535"/>
            <a:chExt cx="147969" cy="1832904"/>
          </a:xfrm>
        </p:grpSpPr>
        <p:cxnSp>
          <p:nvCxnSpPr>
            <p:cNvPr id="110" name="Straight Connector 109"/>
            <p:cNvCxnSpPr/>
            <p:nvPr/>
          </p:nvCxnSpPr>
          <p:spPr>
            <a:xfrm>
              <a:off x="8275659" y="2241535"/>
              <a:ext cx="0" cy="1733479"/>
            </a:xfrm>
            <a:prstGeom prst="line">
              <a:avLst/>
            </a:prstGeom>
            <a:ln>
              <a:solidFill>
                <a:schemeClr val="bg2">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13" name="Flowchart: Connector 112"/>
            <p:cNvSpPr/>
            <p:nvPr/>
          </p:nvSpPr>
          <p:spPr>
            <a:xfrm>
              <a:off x="8216748" y="3943264"/>
              <a:ext cx="147969" cy="131175"/>
            </a:xfrm>
            <a:prstGeom prst="flowChartConnector">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p:cNvSpPr/>
          <p:nvPr/>
        </p:nvSpPr>
        <p:spPr>
          <a:xfrm>
            <a:off x="770709" y="2998630"/>
            <a:ext cx="3804460" cy="1384995"/>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2"/>
                </a:solidFill>
              </a:rPr>
              <a:t>Mapping current Lightspeed, FOSSE, FSPMS Attributes to new System</a:t>
            </a:r>
          </a:p>
          <a:p>
            <a:pPr marL="171450" indent="-171450">
              <a:buFont typeface="Arial" panose="020B0604020202020204" pitchFamily="34" charset="0"/>
              <a:buChar char="•"/>
            </a:pPr>
            <a:r>
              <a:rPr lang="en-US" sz="1400" dirty="0">
                <a:solidFill>
                  <a:schemeClr val="tx2"/>
                </a:solidFill>
              </a:rPr>
              <a:t>Roles and Permission Mapping</a:t>
            </a:r>
          </a:p>
          <a:p>
            <a:pPr marL="171450" indent="-171450">
              <a:buFont typeface="Arial" panose="020B0604020202020204" pitchFamily="34" charset="0"/>
              <a:buChar char="•"/>
            </a:pPr>
            <a:r>
              <a:rPr lang="en-US" sz="1400" dirty="0">
                <a:solidFill>
                  <a:schemeClr val="tx2"/>
                </a:solidFill>
              </a:rPr>
              <a:t>Field Size Limits / Code Standardization</a:t>
            </a:r>
          </a:p>
          <a:p>
            <a:pPr marL="171450" indent="-171450">
              <a:buFont typeface="Arial" panose="020B0604020202020204" pitchFamily="34" charset="0"/>
              <a:buChar char="•"/>
            </a:pPr>
            <a:r>
              <a:rPr lang="en-US" sz="1400" dirty="0">
                <a:solidFill>
                  <a:schemeClr val="tx2"/>
                </a:solidFill>
              </a:rPr>
              <a:t>Data Clean-up and formatting</a:t>
            </a:r>
          </a:p>
          <a:p>
            <a:pPr marL="171450" indent="-171450">
              <a:buFont typeface="Arial" panose="020B0604020202020204" pitchFamily="34" charset="0"/>
              <a:buChar char="•"/>
            </a:pPr>
            <a:r>
              <a:rPr lang="en-US" sz="1400" dirty="0">
                <a:solidFill>
                  <a:schemeClr val="tx2"/>
                </a:solidFill>
              </a:rPr>
              <a:t>Compliance standards</a:t>
            </a:r>
          </a:p>
        </p:txBody>
      </p:sp>
      <p:sp>
        <p:nvSpPr>
          <p:cNvPr id="48" name="Rectangle 47"/>
          <p:cNvSpPr/>
          <p:nvPr/>
        </p:nvSpPr>
        <p:spPr>
          <a:xfrm>
            <a:off x="5179075" y="2963609"/>
            <a:ext cx="3015482" cy="1169551"/>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2"/>
                </a:solidFill>
              </a:rPr>
              <a:t>Identify Customization requirements</a:t>
            </a:r>
          </a:p>
          <a:p>
            <a:pPr marL="171450" indent="-171450">
              <a:buFont typeface="Arial" panose="020B0604020202020204" pitchFamily="34" charset="0"/>
              <a:buChar char="•"/>
            </a:pPr>
            <a:r>
              <a:rPr lang="en-US" sz="1400" dirty="0">
                <a:solidFill>
                  <a:schemeClr val="tx2"/>
                </a:solidFill>
              </a:rPr>
              <a:t>Refactor existing PMS integrations with CRS, Revenue Management, CRM, Loyalty etc.</a:t>
            </a:r>
          </a:p>
        </p:txBody>
      </p:sp>
      <p:sp>
        <p:nvSpPr>
          <p:cNvPr id="49" name="Rectangle 48"/>
          <p:cNvSpPr/>
          <p:nvPr/>
        </p:nvSpPr>
        <p:spPr>
          <a:xfrm>
            <a:off x="8706089" y="3066544"/>
            <a:ext cx="2629982" cy="1169551"/>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2"/>
                </a:solidFill>
              </a:rPr>
              <a:t>Trial migrates with Data Migration</a:t>
            </a:r>
          </a:p>
          <a:p>
            <a:pPr marL="171450" indent="-171450">
              <a:buFont typeface="Arial" panose="020B0604020202020204" pitchFamily="34" charset="0"/>
              <a:buChar char="•"/>
            </a:pPr>
            <a:r>
              <a:rPr lang="en-US" sz="1400" dirty="0">
                <a:solidFill>
                  <a:schemeClr val="tx2"/>
                </a:solidFill>
              </a:rPr>
              <a:t>Pilot with few properties</a:t>
            </a:r>
          </a:p>
          <a:p>
            <a:pPr marL="171450" indent="-171450">
              <a:buFont typeface="Arial" panose="020B0604020202020204" pitchFamily="34" charset="0"/>
              <a:buChar char="•"/>
            </a:pPr>
            <a:r>
              <a:rPr lang="en-US" sz="1400" dirty="0">
                <a:solidFill>
                  <a:schemeClr val="tx2"/>
                </a:solidFill>
              </a:rPr>
              <a:t>Data Migration and Rollout</a:t>
            </a:r>
          </a:p>
          <a:p>
            <a:pPr marL="171450" indent="-171450">
              <a:buFont typeface="Arial" panose="020B0604020202020204" pitchFamily="34" charset="0"/>
              <a:buChar char="•"/>
            </a:pPr>
            <a:r>
              <a:rPr lang="en-US" sz="1400" dirty="0">
                <a:solidFill>
                  <a:schemeClr val="tx2"/>
                </a:solidFill>
              </a:rPr>
              <a:t>User Training</a:t>
            </a:r>
          </a:p>
        </p:txBody>
      </p:sp>
      <p:sp>
        <p:nvSpPr>
          <p:cNvPr id="51" name="Rectangle 50"/>
          <p:cNvSpPr/>
          <p:nvPr/>
        </p:nvSpPr>
        <p:spPr>
          <a:xfrm>
            <a:off x="7522783" y="4697671"/>
            <a:ext cx="1913990" cy="415498"/>
          </a:xfrm>
          <a:prstGeom prst="rect">
            <a:avLst/>
          </a:prstGeom>
        </p:spPr>
        <p:txBody>
          <a:bodyPr wrap="square">
            <a:spAutoFit/>
          </a:bodyPr>
          <a:lstStyle/>
          <a:p>
            <a:pPr algn="ctr"/>
            <a:r>
              <a:rPr lang="en-US" sz="1050" b="1" dirty="0">
                <a:solidFill>
                  <a:sysClr val="windowText" lastClr="000000"/>
                </a:solidFill>
              </a:rPr>
              <a:t>Cloud Hosted PMS  for Pilot Properties </a:t>
            </a:r>
          </a:p>
        </p:txBody>
      </p:sp>
      <p:sp>
        <p:nvSpPr>
          <p:cNvPr id="53" name="Right Brace 52"/>
          <p:cNvSpPr/>
          <p:nvPr/>
        </p:nvSpPr>
        <p:spPr>
          <a:xfrm rot="16200000" flipH="1">
            <a:off x="4552172" y="846512"/>
            <a:ext cx="255502" cy="72903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p:cNvSpPr txBox="1"/>
          <p:nvPr/>
        </p:nvSpPr>
        <p:spPr>
          <a:xfrm>
            <a:off x="3585587" y="4703916"/>
            <a:ext cx="2103198" cy="307777"/>
          </a:xfrm>
          <a:prstGeom prst="rect">
            <a:avLst/>
          </a:prstGeom>
          <a:noFill/>
        </p:spPr>
        <p:txBody>
          <a:bodyPr wrap="square" rtlCol="0">
            <a:spAutoFit/>
          </a:bodyPr>
          <a:lstStyle/>
          <a:p>
            <a:pPr algn="ctr"/>
            <a:r>
              <a:rPr lang="en-US" sz="1400" b="1" dirty="0">
                <a:solidFill>
                  <a:srgbClr val="000000"/>
                </a:solidFill>
              </a:rPr>
              <a:t>Configure</a:t>
            </a:r>
          </a:p>
        </p:txBody>
      </p:sp>
      <p:sp>
        <p:nvSpPr>
          <p:cNvPr id="58" name="Right Brace 57"/>
          <p:cNvSpPr/>
          <p:nvPr/>
        </p:nvSpPr>
        <p:spPr>
          <a:xfrm rot="16200000" flipH="1">
            <a:off x="9871766" y="3561651"/>
            <a:ext cx="106663" cy="189556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Box 58"/>
          <p:cNvSpPr txBox="1"/>
          <p:nvPr/>
        </p:nvSpPr>
        <p:spPr>
          <a:xfrm>
            <a:off x="9389378" y="4613011"/>
            <a:ext cx="1094255" cy="307777"/>
          </a:xfrm>
          <a:prstGeom prst="rect">
            <a:avLst/>
          </a:prstGeom>
          <a:noFill/>
        </p:spPr>
        <p:txBody>
          <a:bodyPr wrap="square" rtlCol="0">
            <a:spAutoFit/>
          </a:bodyPr>
          <a:lstStyle>
            <a:defPPr>
              <a:defRPr lang="en-US"/>
            </a:defPPr>
            <a:lvl1pPr algn="ctr">
              <a:defRPr sz="1200" b="1">
                <a:solidFill>
                  <a:schemeClr val="accent4">
                    <a:lumMod val="50000"/>
                  </a:schemeClr>
                </a:solidFill>
              </a:defRPr>
            </a:lvl1pPr>
          </a:lstStyle>
          <a:p>
            <a:r>
              <a:rPr lang="en-US" sz="1400" dirty="0">
                <a:solidFill>
                  <a:srgbClr val="000000"/>
                </a:solidFill>
              </a:rPr>
              <a:t>Migrate</a:t>
            </a:r>
          </a:p>
        </p:txBody>
      </p:sp>
      <p:pic>
        <p:nvPicPr>
          <p:cNvPr id="60" name="Picture 59">
            <a:extLst>
              <a:ext uri="{FF2B5EF4-FFF2-40B4-BE49-F238E27FC236}">
                <a16:creationId xmlns:a16="http://schemas.microsoft.com/office/drawing/2014/main" id="{655DDC2B-CE5B-964C-BD78-4702DA91A73F}"/>
              </a:ext>
            </a:extLst>
          </p:cNvPr>
          <p:cNvPicPr>
            <a:picLocks noChangeAspect="1"/>
          </p:cNvPicPr>
          <p:nvPr/>
        </p:nvPicPr>
        <p:blipFill>
          <a:blip r:embed="rId6"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409469" y="643737"/>
            <a:ext cx="558632" cy="581526"/>
          </a:xfrm>
          <a:prstGeom prst="rect">
            <a:avLst/>
          </a:prstGeom>
        </p:spPr>
      </p:pic>
      <p:pic>
        <p:nvPicPr>
          <p:cNvPr id="61" name="Picture 60">
            <a:extLst>
              <a:ext uri="{FF2B5EF4-FFF2-40B4-BE49-F238E27FC236}">
                <a16:creationId xmlns:a16="http://schemas.microsoft.com/office/drawing/2014/main" id="{DEA903A7-2394-8948-83AA-41AC7F540357}"/>
              </a:ext>
            </a:extLst>
          </p:cNvPr>
          <p:cNvPicPr>
            <a:picLocks noChangeAspect="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902224" y="2319935"/>
            <a:ext cx="691705" cy="649295"/>
          </a:xfrm>
          <a:prstGeom prst="rect">
            <a:avLst/>
          </a:prstGeom>
        </p:spPr>
      </p:pic>
      <p:pic>
        <p:nvPicPr>
          <p:cNvPr id="7" name="Picture 6"/>
          <p:cNvPicPr>
            <a:picLocks noChangeAspect="1"/>
          </p:cNvPicPr>
          <p:nvPr/>
        </p:nvPicPr>
        <p:blipFill>
          <a:blip r:embed="rId8"/>
          <a:stretch>
            <a:fillRect/>
          </a:stretch>
        </p:blipFill>
        <p:spPr>
          <a:xfrm>
            <a:off x="9251597" y="2305965"/>
            <a:ext cx="1105308" cy="735532"/>
          </a:xfrm>
          <a:prstGeom prst="rect">
            <a:avLst/>
          </a:prstGeom>
        </p:spPr>
      </p:pic>
    </p:spTree>
    <p:extLst>
      <p:ext uri="{BB962C8B-B14F-4D97-AF65-F5344CB8AC3E}">
        <p14:creationId xmlns:p14="http://schemas.microsoft.com/office/powerpoint/2010/main" val="1579286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22D587F-0B69-3941-8A18-8BF3E70FA371}"/>
              </a:ext>
            </a:extLst>
          </p:cNvPr>
          <p:cNvGrpSpPr/>
          <p:nvPr/>
        </p:nvGrpSpPr>
        <p:grpSpPr>
          <a:xfrm>
            <a:off x="7204087" y="3312873"/>
            <a:ext cx="4665928" cy="747071"/>
            <a:chOff x="5327650" y="2443789"/>
            <a:chExt cx="3499446" cy="560303"/>
          </a:xfrm>
        </p:grpSpPr>
        <p:sp>
          <p:nvSpPr>
            <p:cNvPr id="12" name="Title 7">
              <a:extLst>
                <a:ext uri="{FF2B5EF4-FFF2-40B4-BE49-F238E27FC236}">
                  <a16:creationId xmlns:a16="http://schemas.microsoft.com/office/drawing/2014/main" id="{1B390A55-8306-DA4B-8375-C0931E2FFE91}"/>
                </a:ext>
              </a:extLst>
            </p:cNvPr>
            <p:cNvSpPr txBox="1">
              <a:spLocks/>
            </p:cNvSpPr>
            <p:nvPr/>
          </p:nvSpPr>
          <p:spPr>
            <a:xfrm>
              <a:off x="5327650" y="2490015"/>
              <a:ext cx="3499446" cy="386979"/>
            </a:xfrm>
            <a:prstGeom prst="rect">
              <a:avLst/>
            </a:prstGeom>
            <a:ln>
              <a:noFill/>
            </a:ln>
          </p:spPr>
          <p:txBody>
            <a:bodyPr vert="horz" lIns="0" tIns="0" rIns="0" bIns="0" rtlCol="0" anchor="ctr" anchorCtr="0">
              <a:norm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defTabSz="1219170"/>
              <a:r>
                <a:rPr lang="en-US" sz="2667" b="1" dirty="0">
                  <a:solidFill>
                    <a:srgbClr val="FFFFFF"/>
                  </a:solidFill>
                </a:rPr>
                <a:t>BREAK </a:t>
              </a:r>
              <a:r>
                <a:rPr lang="en-US" sz="2667" dirty="0">
                  <a:solidFill>
                    <a:srgbClr val="FFFFFF"/>
                  </a:solidFill>
                </a:rPr>
                <a:t>SLIDE 3</a:t>
              </a:r>
            </a:p>
          </p:txBody>
        </p:sp>
        <p:cxnSp>
          <p:nvCxnSpPr>
            <p:cNvPr id="22" name="Straight Connector 21">
              <a:extLst>
                <a:ext uri="{FF2B5EF4-FFF2-40B4-BE49-F238E27FC236}">
                  <a16:creationId xmlns:a16="http://schemas.microsoft.com/office/drawing/2014/main" id="{D474E529-0215-5D46-AC70-B1C2586E0B29}"/>
                </a:ext>
              </a:extLst>
            </p:cNvPr>
            <p:cNvCxnSpPr>
              <a:cxnSpLocks/>
            </p:cNvCxnSpPr>
            <p:nvPr/>
          </p:nvCxnSpPr>
          <p:spPr>
            <a:xfrm flipV="1">
              <a:off x="6122487" y="2876994"/>
              <a:ext cx="825809" cy="1"/>
            </a:xfrm>
            <a:prstGeom prst="line">
              <a:avLst/>
            </a:prstGeom>
            <a:ln w="762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Graphic 22" descr="Connected">
              <a:extLst>
                <a:ext uri="{FF2B5EF4-FFF2-40B4-BE49-F238E27FC236}">
                  <a16:creationId xmlns:a16="http://schemas.microsoft.com/office/drawing/2014/main" id="{2FE0E27F-D8DF-5648-ACF4-B089312FE6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74937" y="2443789"/>
              <a:ext cx="560303" cy="560303"/>
            </a:xfrm>
            <a:prstGeom prst="rect">
              <a:avLst/>
            </a:prstGeom>
          </p:spPr>
        </p:pic>
      </p:grpSp>
      <p:grpSp>
        <p:nvGrpSpPr>
          <p:cNvPr id="6" name="Group 5">
            <a:extLst>
              <a:ext uri="{FF2B5EF4-FFF2-40B4-BE49-F238E27FC236}">
                <a16:creationId xmlns:a16="http://schemas.microsoft.com/office/drawing/2014/main" id="{AF531136-085F-5842-9431-32511091CAB0}"/>
              </a:ext>
            </a:extLst>
          </p:cNvPr>
          <p:cNvGrpSpPr/>
          <p:nvPr/>
        </p:nvGrpSpPr>
        <p:grpSpPr>
          <a:xfrm>
            <a:off x="6292817" y="2753247"/>
            <a:ext cx="4665928" cy="568229"/>
            <a:chOff x="5327650" y="2450827"/>
            <a:chExt cx="3499446" cy="426171"/>
          </a:xfrm>
        </p:grpSpPr>
        <p:sp>
          <p:nvSpPr>
            <p:cNvPr id="7" name="Title 7">
              <a:extLst>
                <a:ext uri="{FF2B5EF4-FFF2-40B4-BE49-F238E27FC236}">
                  <a16:creationId xmlns:a16="http://schemas.microsoft.com/office/drawing/2014/main" id="{ABFD3076-E87D-824F-889C-C4D40EF0A8E6}"/>
                </a:ext>
              </a:extLst>
            </p:cNvPr>
            <p:cNvSpPr txBox="1">
              <a:spLocks/>
            </p:cNvSpPr>
            <p:nvPr/>
          </p:nvSpPr>
          <p:spPr>
            <a:xfrm>
              <a:off x="5327650" y="2450827"/>
              <a:ext cx="3499446" cy="386979"/>
            </a:xfrm>
            <a:prstGeom prst="rect">
              <a:avLst/>
            </a:prstGeom>
            <a:ln>
              <a:noFill/>
            </a:ln>
          </p:spPr>
          <p:txBody>
            <a:bodyPr vert="horz" lIns="0" tIns="0" rIns="0" bIns="0" rtlCol="0" anchor="ctr" anchorCtr="0">
              <a:noAutofit/>
            </a:bodyPr>
            <a:lst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a:lstStyle>
            <a:p>
              <a:pPr algn="ctr" defTabSz="1219170"/>
              <a:r>
                <a:rPr lang="en-US" sz="2800" b="1" dirty="0">
                  <a:solidFill>
                    <a:schemeClr val="tx2"/>
                  </a:solidFill>
                </a:rPr>
                <a:t>Our Solution</a:t>
              </a:r>
            </a:p>
          </p:txBody>
        </p:sp>
        <p:cxnSp>
          <p:nvCxnSpPr>
            <p:cNvPr id="8" name="Straight Connector 7">
              <a:extLst>
                <a:ext uri="{FF2B5EF4-FFF2-40B4-BE49-F238E27FC236}">
                  <a16:creationId xmlns:a16="http://schemas.microsoft.com/office/drawing/2014/main" id="{AC1BC7A6-A4EE-F44A-AA70-3DC115F27A80}"/>
                </a:ext>
              </a:extLst>
            </p:cNvPr>
            <p:cNvCxnSpPr>
              <a:cxnSpLocks/>
            </p:cNvCxnSpPr>
            <p:nvPr/>
          </p:nvCxnSpPr>
          <p:spPr>
            <a:xfrm flipV="1">
              <a:off x="6122487" y="2876997"/>
              <a:ext cx="1895503" cy="1"/>
            </a:xfrm>
            <a:prstGeom prst="line">
              <a:avLst/>
            </a:prstGeom>
            <a:ln w="50800">
              <a:solidFill>
                <a:srgbClr val="FF9662"/>
              </a:solidFill>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6909285" y="3570283"/>
            <a:ext cx="4049460" cy="850969"/>
            <a:chOff x="4791951" y="457990"/>
            <a:chExt cx="4049460" cy="850969"/>
          </a:xfrm>
        </p:grpSpPr>
        <p:sp>
          <p:nvSpPr>
            <p:cNvPr id="10" name="TextBox 9"/>
            <p:cNvSpPr txBox="1"/>
            <p:nvPr/>
          </p:nvSpPr>
          <p:spPr>
            <a:xfrm>
              <a:off x="6068949" y="733518"/>
              <a:ext cx="2772462" cy="307777"/>
            </a:xfrm>
            <a:prstGeom prst="rect">
              <a:avLst/>
            </a:prstGeom>
          </p:spPr>
          <p:txBody>
            <a:bodyPr wrap="square" lIns="0" tIns="0" rIns="0" bIns="0" rtlCol="0">
              <a:spAutoFit/>
            </a:bodyPr>
            <a:lstStyle/>
            <a:p>
              <a:pPr algn="l"/>
              <a:r>
                <a:rPr lang="en-US" sz="2000" b="1" dirty="0">
                  <a:solidFill>
                    <a:schemeClr val="tx2"/>
                  </a:solidFill>
                </a:rPr>
                <a:t>Re-Architect first</a:t>
              </a:r>
            </a:p>
          </p:txBody>
        </p:sp>
        <p:sp>
          <p:nvSpPr>
            <p:cNvPr id="13" name="Oval 12"/>
            <p:cNvSpPr/>
            <p:nvPr/>
          </p:nvSpPr>
          <p:spPr>
            <a:xfrm>
              <a:off x="4791951" y="457990"/>
              <a:ext cx="864104" cy="850969"/>
            </a:xfrm>
            <a:prstGeom prst="ellipse">
              <a:avLst/>
            </a:prstGeom>
            <a:noFill/>
            <a:ln w="38100">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rot="5400000">
              <a:off x="5626404" y="779110"/>
              <a:ext cx="223997" cy="190649"/>
            </a:xfrm>
            <a:prstGeom prst="triangle">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7F96A3C-FBD7-AC4C-9DA1-71032C03162D}"/>
                </a:ext>
              </a:extLst>
            </p:cNvPr>
            <p:cNvPicPr>
              <a:picLocks noChangeAspect="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963965" y="631983"/>
              <a:ext cx="545936" cy="545936"/>
            </a:xfrm>
            <a:prstGeom prst="rect">
              <a:avLst/>
            </a:prstGeom>
          </p:spPr>
        </p:pic>
      </p:grpSp>
    </p:spTree>
    <p:extLst>
      <p:ext uri="{BB962C8B-B14F-4D97-AF65-F5344CB8AC3E}">
        <p14:creationId xmlns:p14="http://schemas.microsoft.com/office/powerpoint/2010/main" val="3080082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2020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19</a:t>
            </a:fld>
            <a:endParaRPr lang="en-US" dirty="0"/>
          </a:p>
        </p:txBody>
      </p:sp>
      <p:sp>
        <p:nvSpPr>
          <p:cNvPr id="5" name="TextBox 4"/>
          <p:cNvSpPr txBox="1"/>
          <p:nvPr/>
        </p:nvSpPr>
        <p:spPr>
          <a:xfrm>
            <a:off x="644841" y="686321"/>
            <a:ext cx="10441851" cy="1046440"/>
          </a:xfrm>
          <a:prstGeom prst="rect">
            <a:avLst/>
          </a:prstGeom>
        </p:spPr>
        <p:txBody>
          <a:bodyPr wrap="square" lIns="0" tIns="0" rIns="0" bIns="0" rtlCol="0">
            <a:spAutoFit/>
          </a:bodyPr>
          <a:lstStyle/>
          <a:p>
            <a:r>
              <a:rPr lang="en-US" sz="3600" dirty="0">
                <a:solidFill>
                  <a:schemeClr val="accent6">
                    <a:lumMod val="25000"/>
                  </a:schemeClr>
                </a:solidFill>
              </a:rPr>
              <a:t>Our current proposition </a:t>
            </a:r>
            <a:r>
              <a:rPr lang="en-US" sz="3600" b="1" dirty="0">
                <a:solidFill>
                  <a:schemeClr val="accent6">
                    <a:lumMod val="25000"/>
                  </a:schemeClr>
                </a:solidFill>
              </a:rPr>
              <a:t>focuses on </a:t>
            </a:r>
          </a:p>
          <a:p>
            <a:r>
              <a:rPr lang="en-US" sz="3200" dirty="0" err="1">
                <a:solidFill>
                  <a:schemeClr val="accent6">
                    <a:lumMod val="25000"/>
                  </a:schemeClr>
                </a:solidFill>
              </a:rPr>
              <a:t>Lightspeed</a:t>
            </a:r>
            <a:r>
              <a:rPr lang="en-US" sz="3200" dirty="0">
                <a:solidFill>
                  <a:schemeClr val="accent6">
                    <a:lumMod val="25000"/>
                  </a:schemeClr>
                </a:solidFill>
              </a:rPr>
              <a:t> Architecture Modernization &amp; Hosting in Cloud</a:t>
            </a:r>
          </a:p>
        </p:txBody>
      </p:sp>
      <p:sp>
        <p:nvSpPr>
          <p:cNvPr id="7" name="Rectangle 6"/>
          <p:cNvSpPr/>
          <p:nvPr/>
        </p:nvSpPr>
        <p:spPr>
          <a:xfrm>
            <a:off x="367518" y="4047612"/>
            <a:ext cx="2009923" cy="830997"/>
          </a:xfrm>
          <a:prstGeom prst="rect">
            <a:avLst/>
          </a:prstGeom>
        </p:spPr>
        <p:txBody>
          <a:bodyPr wrap="square">
            <a:spAutoFit/>
          </a:bodyPr>
          <a:lstStyle/>
          <a:p>
            <a:pPr algn="ctr"/>
            <a:r>
              <a:rPr lang="en-US" sz="1600" b="1" dirty="0">
                <a:solidFill>
                  <a:schemeClr val="tx2"/>
                </a:solidFill>
              </a:rPr>
              <a:t>Modernize </a:t>
            </a:r>
            <a:r>
              <a:rPr lang="en-US" sz="1600" b="1" dirty="0" err="1">
                <a:solidFill>
                  <a:schemeClr val="tx2"/>
                </a:solidFill>
              </a:rPr>
              <a:t>Lightspeed</a:t>
            </a:r>
            <a:r>
              <a:rPr lang="en-US" sz="1600" b="1" dirty="0">
                <a:solidFill>
                  <a:schemeClr val="tx2"/>
                </a:solidFill>
              </a:rPr>
              <a:t> Architecture</a:t>
            </a:r>
          </a:p>
        </p:txBody>
      </p:sp>
      <p:sp>
        <p:nvSpPr>
          <p:cNvPr id="8" name="Rectangle 7"/>
          <p:cNvSpPr/>
          <p:nvPr/>
        </p:nvSpPr>
        <p:spPr>
          <a:xfrm>
            <a:off x="2554834" y="4047612"/>
            <a:ext cx="2034715" cy="830997"/>
          </a:xfrm>
          <a:prstGeom prst="rect">
            <a:avLst/>
          </a:prstGeom>
        </p:spPr>
        <p:txBody>
          <a:bodyPr wrap="square">
            <a:spAutoFit/>
          </a:bodyPr>
          <a:lstStyle/>
          <a:p>
            <a:pPr algn="ctr"/>
            <a:r>
              <a:rPr lang="en-US" sz="1600" b="1" dirty="0">
                <a:solidFill>
                  <a:schemeClr val="tx2"/>
                </a:solidFill>
              </a:rPr>
              <a:t>Host in Cloud and release In-Property Datacenters</a:t>
            </a:r>
          </a:p>
        </p:txBody>
      </p:sp>
      <p:sp>
        <p:nvSpPr>
          <p:cNvPr id="9" name="Rectangle 8"/>
          <p:cNvSpPr/>
          <p:nvPr/>
        </p:nvSpPr>
        <p:spPr>
          <a:xfrm>
            <a:off x="5054015" y="4047612"/>
            <a:ext cx="2068436" cy="584775"/>
          </a:xfrm>
          <a:prstGeom prst="rect">
            <a:avLst/>
          </a:prstGeom>
        </p:spPr>
        <p:txBody>
          <a:bodyPr wrap="square">
            <a:spAutoFit/>
          </a:bodyPr>
          <a:lstStyle/>
          <a:p>
            <a:pPr algn="ctr"/>
            <a:r>
              <a:rPr lang="en-US" sz="1600" b="1" dirty="0">
                <a:solidFill>
                  <a:schemeClr val="tx2"/>
                </a:solidFill>
              </a:rPr>
              <a:t>Keep Functionally Neutral</a:t>
            </a:r>
          </a:p>
        </p:txBody>
      </p:sp>
      <p:sp>
        <p:nvSpPr>
          <p:cNvPr id="10" name="Rectangle 9"/>
          <p:cNvSpPr/>
          <p:nvPr/>
        </p:nvSpPr>
        <p:spPr>
          <a:xfrm>
            <a:off x="7586769" y="3823456"/>
            <a:ext cx="1774814" cy="1077218"/>
          </a:xfrm>
          <a:prstGeom prst="rect">
            <a:avLst/>
          </a:prstGeom>
        </p:spPr>
        <p:txBody>
          <a:bodyPr wrap="square">
            <a:spAutoFit/>
          </a:bodyPr>
          <a:lstStyle/>
          <a:p>
            <a:pPr algn="ctr"/>
            <a:endParaRPr lang="en-US" sz="1600" b="1" dirty="0">
              <a:solidFill>
                <a:schemeClr val="tx2"/>
              </a:solidFill>
            </a:endParaRPr>
          </a:p>
          <a:p>
            <a:pPr algn="ctr"/>
            <a:r>
              <a:rPr lang="en-US" sz="1600" b="1" dirty="0">
                <a:solidFill>
                  <a:schemeClr val="tx2"/>
                </a:solidFill>
              </a:rPr>
              <a:t>Strategize rollout based on Marriott Priority</a:t>
            </a:r>
          </a:p>
        </p:txBody>
      </p:sp>
      <p:sp>
        <p:nvSpPr>
          <p:cNvPr id="11" name="Rectangle 10"/>
          <p:cNvSpPr/>
          <p:nvPr/>
        </p:nvSpPr>
        <p:spPr>
          <a:xfrm>
            <a:off x="9837173" y="4119799"/>
            <a:ext cx="1811385" cy="584775"/>
          </a:xfrm>
          <a:prstGeom prst="rect">
            <a:avLst/>
          </a:prstGeom>
        </p:spPr>
        <p:txBody>
          <a:bodyPr wrap="square">
            <a:spAutoFit/>
          </a:bodyPr>
          <a:lstStyle/>
          <a:p>
            <a:pPr algn="ctr"/>
            <a:r>
              <a:rPr lang="en-US" sz="1600" b="1" dirty="0">
                <a:solidFill>
                  <a:schemeClr val="tx2"/>
                </a:solidFill>
              </a:rPr>
              <a:t>Risk Mitigated Journey</a:t>
            </a:r>
          </a:p>
        </p:txBody>
      </p:sp>
      <p:pic>
        <p:nvPicPr>
          <p:cNvPr id="12" name="Picture 11"/>
          <p:cNvPicPr>
            <a:picLocks noChangeAspect="1"/>
          </p:cNvPicPr>
          <p:nvPr/>
        </p:nvPicPr>
        <p:blipFill>
          <a:blip r:embed="rId2">
            <a:biLevel thresh="75000"/>
          </a:blip>
          <a:stretch>
            <a:fillRect/>
          </a:stretch>
        </p:blipFill>
        <p:spPr>
          <a:xfrm>
            <a:off x="949641" y="3131408"/>
            <a:ext cx="746515" cy="692048"/>
          </a:xfrm>
          <a:prstGeom prst="rect">
            <a:avLst/>
          </a:prstGeom>
        </p:spPr>
      </p:pic>
      <p:pic>
        <p:nvPicPr>
          <p:cNvPr id="15" name="Picture 14"/>
          <p:cNvPicPr>
            <a:picLocks noChangeAspect="1"/>
          </p:cNvPicPr>
          <p:nvPr/>
        </p:nvPicPr>
        <p:blipFill>
          <a:blip r:embed="rId3"/>
          <a:stretch>
            <a:fillRect/>
          </a:stretch>
        </p:blipFill>
        <p:spPr>
          <a:xfrm>
            <a:off x="5694525" y="3155062"/>
            <a:ext cx="787417" cy="787417"/>
          </a:xfrm>
          <a:prstGeom prst="rect">
            <a:avLst/>
          </a:prstGeom>
        </p:spPr>
      </p:pic>
      <p:pic>
        <p:nvPicPr>
          <p:cNvPr id="16" name="Picture 15">
            <a:extLst>
              <a:ext uri="{FF2B5EF4-FFF2-40B4-BE49-F238E27FC236}">
                <a16:creationId xmlns:a16="http://schemas.microsoft.com/office/drawing/2014/main" id="{83C58589-99A8-244D-BA98-28E89C780FC7}"/>
              </a:ext>
            </a:extLst>
          </p:cNvPr>
          <p:cNvPicPr>
            <a:picLocks noChangeAspect="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229761" y="3310077"/>
            <a:ext cx="604239" cy="539167"/>
          </a:xfrm>
          <a:prstGeom prst="rect">
            <a:avLst/>
          </a:prstGeom>
          <a:noFill/>
          <a:ln>
            <a:noFill/>
          </a:ln>
        </p:spPr>
      </p:pic>
      <p:pic>
        <p:nvPicPr>
          <p:cNvPr id="17" name="Picture 16"/>
          <p:cNvPicPr>
            <a:picLocks noChangeAspect="1"/>
          </p:cNvPicPr>
          <p:nvPr/>
        </p:nvPicPr>
        <p:blipFill>
          <a:blip r:embed="rId5"/>
          <a:stretch>
            <a:fillRect/>
          </a:stretch>
        </p:blipFill>
        <p:spPr>
          <a:xfrm>
            <a:off x="10399041" y="3248211"/>
            <a:ext cx="687651" cy="687651"/>
          </a:xfrm>
          <a:prstGeom prst="rect">
            <a:avLst/>
          </a:prstGeom>
        </p:spPr>
      </p:pic>
      <p:cxnSp>
        <p:nvCxnSpPr>
          <p:cNvPr id="24" name="Straight Connector 23"/>
          <p:cNvCxnSpPr/>
          <p:nvPr/>
        </p:nvCxnSpPr>
        <p:spPr>
          <a:xfrm>
            <a:off x="2292253" y="3155062"/>
            <a:ext cx="0" cy="2070081"/>
          </a:xfrm>
          <a:prstGeom prst="line">
            <a:avLst/>
          </a:prstGeom>
          <a:ln>
            <a:solidFill>
              <a:srgbClr val="FF966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795967" y="3131408"/>
            <a:ext cx="0" cy="2070081"/>
          </a:xfrm>
          <a:prstGeom prst="line">
            <a:avLst/>
          </a:prstGeom>
          <a:ln>
            <a:solidFill>
              <a:srgbClr val="FF966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264848" y="3084759"/>
            <a:ext cx="0" cy="2070081"/>
          </a:xfrm>
          <a:prstGeom prst="line">
            <a:avLst/>
          </a:prstGeom>
          <a:ln>
            <a:solidFill>
              <a:srgbClr val="FF966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788433" y="3052368"/>
            <a:ext cx="0" cy="2070081"/>
          </a:xfrm>
          <a:prstGeom prst="line">
            <a:avLst/>
          </a:prstGeom>
          <a:ln>
            <a:solidFill>
              <a:srgbClr val="FF9662"/>
            </a:solidFill>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rotWithShape="1">
          <a:blip r:embed="rId6">
            <a:biLevel thresh="75000"/>
          </a:blip>
          <a:srcRect l="30045" t="24971" r="29138" b="29771"/>
          <a:stretch/>
        </p:blipFill>
        <p:spPr>
          <a:xfrm>
            <a:off x="3196146" y="3084758"/>
            <a:ext cx="839429" cy="738697"/>
          </a:xfrm>
          <a:prstGeom prst="rect">
            <a:avLst/>
          </a:prstGeom>
        </p:spPr>
      </p:pic>
    </p:spTree>
    <p:extLst>
      <p:ext uri="{BB962C8B-B14F-4D97-AF65-F5344CB8AC3E}">
        <p14:creationId xmlns:p14="http://schemas.microsoft.com/office/powerpoint/2010/main" val="3547480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ffective Meeting Agendas with Examples – Notejoy"/>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r="12226"/>
          <a:stretch/>
        </p:blipFill>
        <p:spPr bwMode="auto">
          <a:xfrm>
            <a:off x="-29030" y="-72571"/>
            <a:ext cx="12221029" cy="694508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096000" y="-72571"/>
            <a:ext cx="6095999" cy="6945088"/>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B0A0F421-EFCE-744F-ABD5-C82356ABFDEB}"/>
              </a:ext>
            </a:extLst>
          </p:cNvPr>
          <p:cNvSpPr>
            <a:spLocks noGrp="1"/>
          </p:cNvSpPr>
          <p:nvPr>
            <p:ph type="title"/>
          </p:nvPr>
        </p:nvSpPr>
        <p:spPr>
          <a:xfrm>
            <a:off x="6444343" y="409073"/>
            <a:ext cx="4891728" cy="793717"/>
          </a:xfrm>
        </p:spPr>
        <p:txBody>
          <a:bodyPr/>
          <a:lstStyle/>
          <a:p>
            <a:r>
              <a:rPr lang="en-US" sz="4800" b="0" dirty="0">
                <a:latin typeface="Arial Black" panose="020B0A04020102020204" pitchFamily="34" charset="0"/>
              </a:rPr>
              <a:t>Agenda</a:t>
            </a:r>
            <a:br>
              <a:rPr lang="en-US" b="0" dirty="0">
                <a:latin typeface="Arial Black" panose="020B0A04020102020204" pitchFamily="34" charset="0"/>
              </a:rPr>
            </a:br>
            <a:endParaRPr lang="en-US" b="0" dirty="0">
              <a:latin typeface="Arial Black" panose="020B0A04020102020204" pitchFamily="34" charset="0"/>
            </a:endParaRPr>
          </a:p>
        </p:txBody>
      </p:sp>
      <p:sp>
        <p:nvSpPr>
          <p:cNvPr id="7" name="Content Placeholder 18">
            <a:extLst>
              <a:ext uri="{FF2B5EF4-FFF2-40B4-BE49-F238E27FC236}">
                <a16:creationId xmlns:a16="http://schemas.microsoft.com/office/drawing/2014/main" id="{6B9228ED-06F2-514F-8DB2-5259CC119CA6}"/>
              </a:ext>
            </a:extLst>
          </p:cNvPr>
          <p:cNvSpPr txBox="1">
            <a:spLocks/>
          </p:cNvSpPr>
          <p:nvPr/>
        </p:nvSpPr>
        <p:spPr>
          <a:xfrm>
            <a:off x="6444343" y="1372608"/>
            <a:ext cx="5429794" cy="5002067"/>
          </a:xfrm>
          <a:prstGeom prst="rect">
            <a:avLst/>
          </a:prstGeom>
        </p:spPr>
        <p:txBody>
          <a:bodyPr>
            <a:noAutofit/>
          </a:bodyPr>
          <a:lst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2"/>
                </a:solidFill>
                <a:latin typeface="Arial" panose="020B0604020202020204" pitchFamily="34" charset="0"/>
                <a:ea typeface="+mn-ea"/>
                <a:cs typeface="Arial" panose="020B0604020202020204" pitchFamily="34" charset="0"/>
              </a:defRPr>
            </a:lvl1pPr>
            <a:lvl2pPr marL="228600" indent="-228600" algn="l" defTabSz="914400" rtl="0" eaLnBrk="1" latinLnBrk="0" hangingPunct="1">
              <a:lnSpc>
                <a:spcPct val="100000"/>
              </a:lnSpc>
              <a:spcBef>
                <a:spcPts val="600"/>
              </a:spcBef>
              <a:buClrTx/>
              <a:buSzPct val="125000"/>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2pPr>
            <a:lvl3pPr marL="4572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3pPr>
            <a:lvl4pPr marL="685800" indent="-228600" algn="l" defTabSz="914400" rtl="0" eaLnBrk="1" latinLnBrk="0" hangingPunct="1">
              <a:lnSpc>
                <a:spcPct val="100000"/>
              </a:lnSpc>
              <a:spcBef>
                <a:spcPts val="400"/>
              </a:spcBef>
              <a:buClrTx/>
              <a:buSzPct val="100000"/>
              <a:buFont typeface="Courier New" panose="02070309020205020404" pitchFamily="49" charset="0"/>
              <a:buChar char="o"/>
              <a:defRPr sz="1600" kern="1200">
                <a:solidFill>
                  <a:schemeClr val="tx2"/>
                </a:solidFill>
                <a:latin typeface="Arial" panose="020B0604020202020204" pitchFamily="34" charset="0"/>
                <a:ea typeface="+mn-ea"/>
                <a:cs typeface="Arial" panose="020B0604020202020204" pitchFamily="34" charset="0"/>
              </a:defRPr>
            </a:lvl4pPr>
            <a:lvl5pPr marL="914400" indent="-228600" algn="l" defTabSz="914400" rtl="0" eaLnBrk="1" latinLnBrk="0" hangingPunct="1">
              <a:lnSpc>
                <a:spcPct val="100000"/>
              </a:lnSpc>
              <a:spcBef>
                <a:spcPts val="400"/>
              </a:spcBef>
              <a:buClrTx/>
              <a:buSzPct val="100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5pPr>
            <a:lvl6pPr marL="1143000" indent="-228600" algn="l" defTabSz="914400" rtl="0" eaLnBrk="1" latinLnBrk="0" hangingPunct="1">
              <a:lnSpc>
                <a:spcPct val="100000"/>
              </a:lnSpc>
              <a:spcBef>
                <a:spcPts val="400"/>
              </a:spcBef>
              <a:buClr>
                <a:schemeClr val="accent2"/>
              </a:buClr>
              <a:buSzPct val="125000"/>
              <a:buFont typeface="Arial" panose="020B0604020202020204" pitchFamily="34" charset="0"/>
              <a:buChar char="•"/>
              <a:defRPr sz="1600" kern="1200">
                <a:solidFill>
                  <a:schemeClr val="tx2"/>
                </a:solidFill>
                <a:latin typeface="Arial" panose="020B0604020202020204" pitchFamily="34" charset="0"/>
                <a:ea typeface="+mn-ea"/>
                <a:cs typeface="Arial" panose="020B0604020202020204" pitchFamily="34" charset="0"/>
              </a:defRPr>
            </a:lvl6pPr>
            <a:lvl7pPr marL="1371600" indent="-228600" algn="l" defTabSz="914400" rtl="0" eaLnBrk="1" latinLnBrk="0" hangingPunct="1">
              <a:lnSpc>
                <a:spcPct val="100000"/>
              </a:lnSpc>
              <a:spcBef>
                <a:spcPts val="400"/>
              </a:spcBef>
              <a:buClr>
                <a:schemeClr val="accent2"/>
              </a:buClr>
              <a:buSzPct val="90000"/>
              <a:buFont typeface="Arial" panose="020B0604020202020204" pitchFamily="34" charset="0"/>
              <a:buChar char="–"/>
              <a:defRPr sz="1600" kern="1200">
                <a:solidFill>
                  <a:schemeClr val="tx2"/>
                </a:solidFill>
                <a:latin typeface="+mn-lt"/>
                <a:ea typeface="+mn-ea"/>
                <a:cs typeface="+mn-cs"/>
              </a:defRPr>
            </a:lvl7pPr>
            <a:lvl8pPr marL="1600200" indent="-228600" algn="l" defTabSz="914400" rtl="0" eaLnBrk="1" latinLnBrk="0" hangingPunct="1">
              <a:lnSpc>
                <a:spcPct val="100000"/>
              </a:lnSpc>
              <a:spcBef>
                <a:spcPts val="400"/>
              </a:spcBef>
              <a:buClr>
                <a:schemeClr val="accent2"/>
              </a:buClr>
              <a:buSzPct val="90000"/>
              <a:buFont typeface="Courier New" panose="02070309020205020404" pitchFamily="49" charset="0"/>
              <a:buChar char="o"/>
              <a:defRPr sz="1600" kern="1200">
                <a:solidFill>
                  <a:schemeClr val="tx2"/>
                </a:solidFill>
                <a:latin typeface="+mn-lt"/>
                <a:ea typeface="+mn-ea"/>
                <a:cs typeface="+mn-cs"/>
              </a:defRPr>
            </a:lvl8pPr>
            <a:lvl9pPr marL="1600200" indent="-228600" algn="l" defTabSz="914400" rtl="0" eaLnBrk="1" latinLnBrk="0" hangingPunct="1">
              <a:lnSpc>
                <a:spcPct val="100000"/>
              </a:lnSpc>
              <a:spcBef>
                <a:spcPts val="400"/>
              </a:spcBef>
              <a:buClrTx/>
              <a:buSzPct val="90000"/>
              <a:buFont typeface="Courier New" panose="02070309020205020404" pitchFamily="49" charset="0"/>
              <a:buChar char="o"/>
              <a:defRPr sz="1600" kern="1200">
                <a:solidFill>
                  <a:schemeClr val="tx2"/>
                </a:solidFill>
                <a:latin typeface="+mn-lt"/>
                <a:ea typeface="+mn-ea"/>
                <a:cs typeface="+mn-cs"/>
              </a:defRPr>
            </a:lvl9pPr>
          </a:lstStyle>
          <a:p>
            <a:pPr marL="342900" indent="-342900">
              <a:spcBef>
                <a:spcPts val="0"/>
              </a:spcBef>
              <a:spcAft>
                <a:spcPts val="1200"/>
              </a:spcAft>
              <a:buFont typeface="Wingdings" panose="05000000000000000000" pitchFamily="2" charset="2"/>
              <a:buChar char="§"/>
            </a:pPr>
            <a:r>
              <a:rPr lang="en-US" dirty="0"/>
              <a:t>Executive Summary</a:t>
            </a:r>
          </a:p>
          <a:p>
            <a:pPr marL="342900" indent="-342900">
              <a:spcBef>
                <a:spcPts val="0"/>
              </a:spcBef>
              <a:spcAft>
                <a:spcPts val="1200"/>
              </a:spcAft>
              <a:buFont typeface="Wingdings" panose="05000000000000000000" pitchFamily="2" charset="2"/>
              <a:buChar char="§"/>
            </a:pPr>
            <a:r>
              <a:rPr lang="en-US" dirty="0"/>
              <a:t>Alignment with Marriott’s Cloud Transformation journey</a:t>
            </a:r>
          </a:p>
          <a:p>
            <a:pPr marL="342900" indent="-342900">
              <a:spcBef>
                <a:spcPts val="0"/>
              </a:spcBef>
              <a:spcAft>
                <a:spcPts val="1200"/>
              </a:spcAft>
              <a:buFont typeface="Wingdings" panose="05000000000000000000" pitchFamily="2" charset="2"/>
              <a:buChar char="§"/>
            </a:pPr>
            <a:r>
              <a:rPr lang="en-US" dirty="0"/>
              <a:t>PMS Modernization Roadmap</a:t>
            </a:r>
          </a:p>
          <a:p>
            <a:pPr marL="342900" indent="-342900">
              <a:spcBef>
                <a:spcPts val="0"/>
              </a:spcBef>
              <a:spcAft>
                <a:spcPts val="1200"/>
              </a:spcAft>
              <a:buFont typeface="Wingdings" panose="05000000000000000000" pitchFamily="2" charset="2"/>
              <a:buChar char="§"/>
            </a:pPr>
            <a:r>
              <a:rPr lang="en-US" dirty="0"/>
              <a:t>Our Execution Roadmap</a:t>
            </a:r>
          </a:p>
          <a:p>
            <a:pPr marL="342900" indent="-342900">
              <a:spcBef>
                <a:spcPts val="0"/>
              </a:spcBef>
              <a:spcAft>
                <a:spcPts val="1200"/>
              </a:spcAft>
              <a:buFont typeface="Wingdings" panose="05000000000000000000" pitchFamily="2" charset="2"/>
              <a:buChar char="§"/>
            </a:pPr>
            <a:r>
              <a:rPr lang="en-US" dirty="0"/>
              <a:t>High Level Implementation Plan</a:t>
            </a:r>
          </a:p>
          <a:p>
            <a:pPr marL="342900" indent="-342900">
              <a:spcBef>
                <a:spcPts val="0"/>
              </a:spcBef>
              <a:spcAft>
                <a:spcPts val="1200"/>
              </a:spcAft>
              <a:buFont typeface="Wingdings" panose="05000000000000000000" pitchFamily="2" charset="2"/>
              <a:buChar char="§"/>
            </a:pPr>
            <a:r>
              <a:rPr lang="en-US" dirty="0"/>
              <a:t>What we need from Marriott</a:t>
            </a:r>
          </a:p>
          <a:p>
            <a:pPr marL="342900" indent="-342900">
              <a:spcBef>
                <a:spcPts val="0"/>
              </a:spcBef>
              <a:spcAft>
                <a:spcPts val="1200"/>
              </a:spcAft>
              <a:buFont typeface="Wingdings" panose="05000000000000000000" pitchFamily="2" charset="2"/>
              <a:buChar char="§"/>
            </a:pPr>
            <a:r>
              <a:rPr lang="en-US" dirty="0"/>
              <a:t>Risk Mitigated Strategy</a:t>
            </a:r>
          </a:p>
          <a:p>
            <a:pPr marL="342900" indent="-342900">
              <a:spcBef>
                <a:spcPts val="0"/>
              </a:spcBef>
              <a:spcAft>
                <a:spcPts val="1200"/>
              </a:spcAft>
              <a:buFont typeface="Wingdings" panose="05000000000000000000" pitchFamily="2" charset="2"/>
              <a:buChar char="§"/>
            </a:pPr>
            <a:r>
              <a:rPr lang="en-US" dirty="0"/>
              <a:t>Key Assumptions</a:t>
            </a:r>
          </a:p>
          <a:p>
            <a:pPr marL="342900" indent="-342900">
              <a:spcBef>
                <a:spcPts val="0"/>
              </a:spcBef>
              <a:spcAft>
                <a:spcPts val="1200"/>
              </a:spcAft>
              <a:buFont typeface="Wingdings" panose="05000000000000000000" pitchFamily="2" charset="2"/>
              <a:buChar char="§"/>
            </a:pPr>
            <a:r>
              <a:rPr lang="en-US" dirty="0"/>
              <a:t>Relevant Experience</a:t>
            </a:r>
          </a:p>
          <a:p>
            <a:pPr marL="342900" indent="-342900">
              <a:spcBef>
                <a:spcPts val="0"/>
              </a:spcBef>
              <a:spcAft>
                <a:spcPts val="1200"/>
              </a:spcAft>
              <a:buFont typeface="Wingdings" panose="05000000000000000000" pitchFamily="2" charset="2"/>
              <a:buChar char="§"/>
            </a:pPr>
            <a:r>
              <a:rPr lang="en-US" dirty="0"/>
              <a:t>Commercials</a:t>
            </a:r>
          </a:p>
          <a:p>
            <a:pPr marL="342900" indent="-342900">
              <a:spcBef>
                <a:spcPts val="0"/>
              </a:spcBef>
              <a:spcAft>
                <a:spcPts val="1200"/>
              </a:spcAft>
              <a:buFont typeface="Wingdings" panose="05000000000000000000" pitchFamily="2" charset="2"/>
              <a:buChar char="§"/>
            </a:pPr>
            <a:r>
              <a:rPr lang="en-US" dirty="0"/>
              <a:t>Appendix</a:t>
            </a:r>
          </a:p>
          <a:p>
            <a:pPr lvl="1">
              <a:spcBef>
                <a:spcPts val="0"/>
              </a:spcBef>
              <a:spcAft>
                <a:spcPts val="1200"/>
              </a:spcAft>
              <a:buFont typeface="Wingdings" panose="05000000000000000000" pitchFamily="2" charset="2"/>
              <a:buChar char="§"/>
            </a:pPr>
            <a:endParaRPr lang="en-US" dirty="0"/>
          </a:p>
        </p:txBody>
      </p:sp>
      <p:sp>
        <p:nvSpPr>
          <p:cNvPr id="8" name="Rectangle 7"/>
          <p:cNvSpPr/>
          <p:nvPr/>
        </p:nvSpPr>
        <p:spPr>
          <a:xfrm>
            <a:off x="6444343" y="1127088"/>
            <a:ext cx="773739" cy="75702"/>
          </a:xfrm>
          <a:prstGeom prst="rect">
            <a:avLst/>
          </a:prstGeom>
          <a:solidFill>
            <a:srgbClr val="FF9662"/>
          </a:solidFill>
          <a:ln>
            <a:solidFill>
              <a:srgbClr val="E6E6E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85800"/>
            <a:endParaRPr lang="en-US">
              <a:solidFill>
                <a:srgbClr val="47E0C1"/>
              </a:solidFill>
              <a:latin typeface="Helvetica"/>
              <a:cs typeface="Helvetica"/>
            </a:endParaRPr>
          </a:p>
        </p:txBody>
      </p:sp>
    </p:spTree>
    <p:extLst>
      <p:ext uri="{BB962C8B-B14F-4D97-AF65-F5344CB8AC3E}">
        <p14:creationId xmlns:p14="http://schemas.microsoft.com/office/powerpoint/2010/main" val="4293650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Level Solution View</a:t>
            </a:r>
          </a:p>
        </p:txBody>
      </p:sp>
      <p:sp>
        <p:nvSpPr>
          <p:cNvPr id="3" name="Footer Placeholder 2"/>
          <p:cNvSpPr>
            <a:spLocks noGrp="1"/>
          </p:cNvSpPr>
          <p:nvPr>
            <p:ph type="ftr" sz="quarter" idx="11"/>
          </p:nvPr>
        </p:nvSpPr>
        <p:spPr/>
        <p:txBody>
          <a:bodyPr/>
          <a:lstStyle/>
          <a:p>
            <a:r>
              <a:rPr lang="en-US"/>
              <a:t>© 2020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20</a:t>
            </a:fld>
            <a:endParaRPr lang="en-US" dirty="0"/>
          </a:p>
        </p:txBody>
      </p:sp>
      <p:sp>
        <p:nvSpPr>
          <p:cNvPr id="5" name="Rectangle 4"/>
          <p:cNvSpPr/>
          <p:nvPr/>
        </p:nvSpPr>
        <p:spPr>
          <a:xfrm>
            <a:off x="1796981" y="1712885"/>
            <a:ext cx="7164139" cy="297249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727248" y="543497"/>
            <a:ext cx="686889" cy="686889"/>
          </a:xfrm>
          <a:prstGeom prst="rect">
            <a:avLst/>
          </a:prstGeom>
        </p:spPr>
      </p:pic>
      <p:sp>
        <p:nvSpPr>
          <p:cNvPr id="7" name="Rectangle 6"/>
          <p:cNvSpPr/>
          <p:nvPr/>
        </p:nvSpPr>
        <p:spPr>
          <a:xfrm>
            <a:off x="1950145" y="1143141"/>
            <a:ext cx="2960914" cy="461665"/>
          </a:xfrm>
          <a:prstGeom prst="rect">
            <a:avLst/>
          </a:prstGeom>
        </p:spPr>
        <p:txBody>
          <a:bodyPr wrap="square">
            <a:spAutoFit/>
          </a:bodyPr>
          <a:lstStyle/>
          <a:p>
            <a:pPr algn="ctr"/>
            <a:r>
              <a:rPr lang="en-US" sz="1200" dirty="0">
                <a:solidFill>
                  <a:schemeClr val="tx2"/>
                </a:solidFill>
              </a:rPr>
              <a:t>House-keeping Staff, Accounting Staff, F&amp;B Service Staff, Property Managers</a:t>
            </a:r>
          </a:p>
        </p:txBody>
      </p:sp>
      <p:sp>
        <p:nvSpPr>
          <p:cNvPr id="8" name="Right Arrow 7"/>
          <p:cNvSpPr/>
          <p:nvPr/>
        </p:nvSpPr>
        <p:spPr>
          <a:xfrm>
            <a:off x="4487790" y="822236"/>
            <a:ext cx="831364" cy="223345"/>
          </a:xfrm>
          <a:prstGeom prst="rightArrow">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175762" y="1182295"/>
            <a:ext cx="1793485" cy="184666"/>
          </a:xfrm>
          <a:prstGeom prst="rect">
            <a:avLst/>
          </a:prstGeom>
        </p:spPr>
        <p:txBody>
          <a:bodyPr wrap="square" lIns="0" tIns="0" rIns="0" bIns="0" rtlCol="0">
            <a:spAutoFit/>
          </a:bodyPr>
          <a:lstStyle/>
          <a:p>
            <a:pPr algn="ctr"/>
            <a:r>
              <a:rPr lang="en-US" sz="1200" dirty="0">
                <a:solidFill>
                  <a:schemeClr val="tx2"/>
                </a:solidFill>
              </a:rPr>
              <a:t>Front Desk</a:t>
            </a:r>
          </a:p>
        </p:txBody>
      </p:sp>
      <p:pic>
        <p:nvPicPr>
          <p:cNvPr id="10" name="Picture 9"/>
          <p:cNvPicPr>
            <a:picLocks noChangeAspect="1"/>
          </p:cNvPicPr>
          <p:nvPr/>
        </p:nvPicPr>
        <p:blipFill>
          <a:blip r:embed="rId3"/>
          <a:stretch>
            <a:fillRect/>
          </a:stretch>
        </p:blipFill>
        <p:spPr>
          <a:xfrm>
            <a:off x="3688824" y="1776104"/>
            <a:ext cx="518805" cy="518805"/>
          </a:xfrm>
          <a:prstGeom prst="rect">
            <a:avLst/>
          </a:prstGeom>
        </p:spPr>
      </p:pic>
      <p:sp>
        <p:nvSpPr>
          <p:cNvPr id="11" name="TextBox 10"/>
          <p:cNvSpPr txBox="1"/>
          <p:nvPr/>
        </p:nvSpPr>
        <p:spPr>
          <a:xfrm>
            <a:off x="4207629" y="1904397"/>
            <a:ext cx="3301738" cy="276999"/>
          </a:xfrm>
          <a:prstGeom prst="rect">
            <a:avLst/>
          </a:prstGeom>
        </p:spPr>
        <p:txBody>
          <a:bodyPr wrap="square" lIns="0" tIns="0" rIns="0" bIns="0" rtlCol="0">
            <a:spAutoFit/>
          </a:bodyPr>
          <a:lstStyle/>
          <a:p>
            <a:pPr algn="ctr"/>
            <a:r>
              <a:rPr lang="en-US" dirty="0">
                <a:solidFill>
                  <a:schemeClr val="tx2"/>
                </a:solidFill>
              </a:rPr>
              <a:t>Modernized LightSpeed PMS</a:t>
            </a:r>
          </a:p>
        </p:txBody>
      </p:sp>
      <p:sp>
        <p:nvSpPr>
          <p:cNvPr id="12" name="Rounded Rectangle 11"/>
          <p:cNvSpPr/>
          <p:nvPr/>
        </p:nvSpPr>
        <p:spPr>
          <a:xfrm>
            <a:off x="2207800" y="2337866"/>
            <a:ext cx="6459197" cy="50696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Re-architected UI</a:t>
            </a:r>
          </a:p>
        </p:txBody>
      </p:sp>
      <p:sp>
        <p:nvSpPr>
          <p:cNvPr id="13" name="Rounded Rectangle 12"/>
          <p:cNvSpPr/>
          <p:nvPr/>
        </p:nvSpPr>
        <p:spPr>
          <a:xfrm>
            <a:off x="2207799" y="3016124"/>
            <a:ext cx="6459197" cy="954261"/>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Re-architected Microservices</a:t>
            </a:r>
          </a:p>
        </p:txBody>
      </p:sp>
      <p:sp>
        <p:nvSpPr>
          <p:cNvPr id="14" name="Rounded Rectangle 13"/>
          <p:cNvSpPr/>
          <p:nvPr/>
        </p:nvSpPr>
        <p:spPr>
          <a:xfrm>
            <a:off x="2207798" y="4103832"/>
            <a:ext cx="6459197" cy="50696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Migrated </a:t>
            </a:r>
            <a:r>
              <a:rPr lang="en-US" sz="1400" dirty="0" err="1">
                <a:solidFill>
                  <a:schemeClr val="bg1"/>
                </a:solidFill>
              </a:rPr>
              <a:t>CouchDB</a:t>
            </a:r>
            <a:r>
              <a:rPr lang="en-US" sz="1400" dirty="0">
                <a:solidFill>
                  <a:schemeClr val="bg1"/>
                </a:solidFill>
              </a:rPr>
              <a:t> Data Base</a:t>
            </a:r>
          </a:p>
        </p:txBody>
      </p:sp>
      <p:sp>
        <p:nvSpPr>
          <p:cNvPr id="15" name="Rectangle 14"/>
          <p:cNvSpPr/>
          <p:nvPr/>
        </p:nvSpPr>
        <p:spPr>
          <a:xfrm>
            <a:off x="1334313" y="5804094"/>
            <a:ext cx="1701697" cy="5077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2"/>
                </a:solidFill>
              </a:rPr>
              <a:t>MARSHA</a:t>
            </a:r>
          </a:p>
          <a:p>
            <a:pPr algn="ctr"/>
            <a:r>
              <a:rPr lang="en-US" sz="1000" b="1" dirty="0">
                <a:solidFill>
                  <a:schemeClr val="tx2"/>
                </a:solidFill>
              </a:rPr>
              <a:t>CENTRAL RESERVATION SYSTEM</a:t>
            </a:r>
          </a:p>
        </p:txBody>
      </p:sp>
      <p:sp>
        <p:nvSpPr>
          <p:cNvPr id="16" name="Rectangle 15"/>
          <p:cNvSpPr/>
          <p:nvPr/>
        </p:nvSpPr>
        <p:spPr>
          <a:xfrm>
            <a:off x="3036011" y="5804094"/>
            <a:ext cx="1797209" cy="495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2"/>
                </a:solidFill>
              </a:rPr>
              <a:t>HPP</a:t>
            </a:r>
          </a:p>
          <a:p>
            <a:pPr algn="ctr"/>
            <a:r>
              <a:rPr lang="en-US" sz="1000" b="1" dirty="0">
                <a:solidFill>
                  <a:schemeClr val="tx2"/>
                </a:solidFill>
              </a:rPr>
              <a:t>REVENUE MANAGEMENT SYSTEM</a:t>
            </a:r>
          </a:p>
        </p:txBody>
      </p:sp>
      <p:sp>
        <p:nvSpPr>
          <p:cNvPr id="17" name="Rectangle 16"/>
          <p:cNvSpPr/>
          <p:nvPr/>
        </p:nvSpPr>
        <p:spPr>
          <a:xfrm>
            <a:off x="4833221" y="5801256"/>
            <a:ext cx="1580916" cy="5105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2"/>
                </a:solidFill>
              </a:rPr>
              <a:t>CI</a:t>
            </a:r>
          </a:p>
          <a:p>
            <a:pPr algn="ctr"/>
            <a:r>
              <a:rPr lang="en-US" sz="1000" b="1" dirty="0">
                <a:solidFill>
                  <a:schemeClr val="tx2"/>
                </a:solidFill>
              </a:rPr>
              <a:t>CUSTOMER RELATIONSHIP MANAGEMENT</a:t>
            </a:r>
          </a:p>
        </p:txBody>
      </p:sp>
      <p:sp>
        <p:nvSpPr>
          <p:cNvPr id="18" name="Rectangle 17"/>
          <p:cNvSpPr/>
          <p:nvPr/>
        </p:nvSpPr>
        <p:spPr>
          <a:xfrm>
            <a:off x="6512017" y="5777284"/>
            <a:ext cx="1410233" cy="5094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2"/>
                </a:solidFill>
              </a:rPr>
              <a:t>BONVOY</a:t>
            </a:r>
          </a:p>
          <a:p>
            <a:pPr algn="ctr"/>
            <a:r>
              <a:rPr lang="en-US" sz="1000" b="1" dirty="0">
                <a:solidFill>
                  <a:schemeClr val="tx2"/>
                </a:solidFill>
              </a:rPr>
              <a:t>LOYALTY SYSTEM</a:t>
            </a:r>
          </a:p>
        </p:txBody>
      </p:sp>
      <p:sp>
        <p:nvSpPr>
          <p:cNvPr id="19" name="Rectangle 18"/>
          <p:cNvSpPr/>
          <p:nvPr/>
        </p:nvSpPr>
        <p:spPr>
          <a:xfrm>
            <a:off x="8071924" y="5794382"/>
            <a:ext cx="1660467" cy="51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2"/>
                </a:solidFill>
              </a:rPr>
              <a:t>GXP</a:t>
            </a:r>
          </a:p>
          <a:p>
            <a:pPr algn="ctr"/>
            <a:r>
              <a:rPr lang="en-US" sz="1000" b="1" dirty="0">
                <a:solidFill>
                  <a:schemeClr val="tx2"/>
                </a:solidFill>
              </a:rPr>
              <a:t>GUEST EXPERIENCE SYSTEM</a:t>
            </a:r>
          </a:p>
        </p:txBody>
      </p:sp>
      <p:pic>
        <p:nvPicPr>
          <p:cNvPr id="20" name="Picture 19">
            <a:extLst>
              <a:ext uri="{FF2B5EF4-FFF2-40B4-BE49-F238E27FC236}">
                <a16:creationId xmlns:a16="http://schemas.microsoft.com/office/drawing/2014/main" id="{013FD79A-CBF0-9747-89F5-9F70A884FE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01888" y="5310359"/>
            <a:ext cx="484984" cy="404847"/>
          </a:xfrm>
          <a:prstGeom prst="rect">
            <a:avLst/>
          </a:prstGeom>
        </p:spPr>
      </p:pic>
      <p:pic>
        <p:nvPicPr>
          <p:cNvPr id="21" name="Picture 20">
            <a:extLst>
              <a:ext uri="{FF2B5EF4-FFF2-40B4-BE49-F238E27FC236}">
                <a16:creationId xmlns:a16="http://schemas.microsoft.com/office/drawing/2014/main" id="{655DDC2B-CE5B-964C-BD78-4702DA91A7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43632" y="5283482"/>
            <a:ext cx="488965" cy="493802"/>
          </a:xfrm>
          <a:prstGeom prst="rect">
            <a:avLst/>
          </a:prstGeom>
        </p:spPr>
      </p:pic>
      <p:pic>
        <p:nvPicPr>
          <p:cNvPr id="22" name="Picture 21">
            <a:extLst>
              <a:ext uri="{FF2B5EF4-FFF2-40B4-BE49-F238E27FC236}">
                <a16:creationId xmlns:a16="http://schemas.microsoft.com/office/drawing/2014/main" id="{244FE87B-2ABB-624A-B356-B3AC7295A57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20571" y="5296188"/>
            <a:ext cx="321852" cy="414128"/>
          </a:xfrm>
          <a:prstGeom prst="rect">
            <a:avLst/>
          </a:prstGeom>
        </p:spPr>
      </p:pic>
      <p:pic>
        <p:nvPicPr>
          <p:cNvPr id="23" name="Picture 22">
            <a:extLst>
              <a:ext uri="{FF2B5EF4-FFF2-40B4-BE49-F238E27FC236}">
                <a16:creationId xmlns:a16="http://schemas.microsoft.com/office/drawing/2014/main" id="{B77BDB46-E7F6-4149-B5DD-8A54D371EAB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6934493" y="5297801"/>
            <a:ext cx="584994" cy="496581"/>
          </a:xfrm>
          <a:prstGeom prst="rect">
            <a:avLst/>
          </a:prstGeom>
        </p:spPr>
      </p:pic>
      <p:pic>
        <p:nvPicPr>
          <p:cNvPr id="24" name="Picture 23">
            <a:extLst>
              <a:ext uri="{FF2B5EF4-FFF2-40B4-BE49-F238E27FC236}">
                <a16:creationId xmlns:a16="http://schemas.microsoft.com/office/drawing/2014/main" id="{3D22A710-8581-054C-A1F2-ABC1B95200B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638118" y="5264537"/>
            <a:ext cx="528077" cy="490557"/>
          </a:xfrm>
          <a:prstGeom prst="rect">
            <a:avLst/>
          </a:prstGeom>
        </p:spPr>
      </p:pic>
      <p:pic>
        <p:nvPicPr>
          <p:cNvPr id="25" name="Picture 24">
            <a:extLst>
              <a:ext uri="{FF2B5EF4-FFF2-40B4-BE49-F238E27FC236}">
                <a16:creationId xmlns:a16="http://schemas.microsoft.com/office/drawing/2014/main" id="{B77BDB46-E7F6-4149-B5DD-8A54D371EAB2}"/>
              </a:ext>
            </a:extLst>
          </p:cNvPr>
          <p:cNvPicPr>
            <a:picLocks noChangeAspect="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304902" y="620283"/>
            <a:ext cx="643325" cy="562910"/>
          </a:xfrm>
          <a:prstGeom prst="rect">
            <a:avLst/>
          </a:prstGeom>
        </p:spPr>
      </p:pic>
      <p:sp>
        <p:nvSpPr>
          <p:cNvPr id="26" name="Down Arrow 25"/>
          <p:cNvSpPr/>
          <p:nvPr/>
        </p:nvSpPr>
        <p:spPr>
          <a:xfrm>
            <a:off x="5742423" y="1407352"/>
            <a:ext cx="485276" cy="266245"/>
          </a:xfrm>
          <a:prstGeom prst="downArrow">
            <a:avLst/>
          </a:prstGeom>
          <a:solidFill>
            <a:schemeClr val="bg2">
              <a:lumMod val="6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1334313" y="4911634"/>
            <a:ext cx="8306076" cy="1515946"/>
          </a:xfrm>
          <a:prstGeom prst="roundRect">
            <a:avLst/>
          </a:prstGeom>
          <a:no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849740" y="4978239"/>
            <a:ext cx="2812766" cy="215444"/>
          </a:xfrm>
          <a:prstGeom prst="rect">
            <a:avLst/>
          </a:prstGeom>
        </p:spPr>
        <p:txBody>
          <a:bodyPr wrap="square" lIns="0" tIns="0" rIns="0" bIns="0" rtlCol="0">
            <a:spAutoFit/>
          </a:bodyPr>
          <a:lstStyle/>
          <a:p>
            <a:pPr algn="ctr"/>
            <a:r>
              <a:rPr lang="en-US" sz="1400" b="1" dirty="0">
                <a:solidFill>
                  <a:schemeClr val="tx2"/>
                </a:solidFill>
              </a:rPr>
              <a:t>Marriott Enterprise Applications</a:t>
            </a:r>
          </a:p>
        </p:txBody>
      </p:sp>
      <p:cxnSp>
        <p:nvCxnSpPr>
          <p:cNvPr id="30" name="Straight Arrow Connector 29"/>
          <p:cNvCxnSpPr/>
          <p:nvPr/>
        </p:nvCxnSpPr>
        <p:spPr>
          <a:xfrm>
            <a:off x="3054501" y="4678308"/>
            <a:ext cx="0" cy="5910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773474" y="4673450"/>
            <a:ext cx="0" cy="5910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D38757E-9DF2-5248-B14D-9B44D59A61F1}"/>
              </a:ext>
            </a:extLst>
          </p:cNvPr>
          <p:cNvPicPr>
            <a:picLocks noChangeAspect="1"/>
          </p:cNvPicPr>
          <p:nvPr/>
        </p:nvPicPr>
        <p:blipFill>
          <a:blip r:embed="rId9"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686970" y="657610"/>
            <a:ext cx="530164" cy="415975"/>
          </a:xfrm>
          <a:prstGeom prst="rect">
            <a:avLst/>
          </a:prstGeom>
          <a:noFill/>
          <a:ln>
            <a:noFill/>
          </a:ln>
        </p:spPr>
      </p:pic>
      <p:sp>
        <p:nvSpPr>
          <p:cNvPr id="34" name="TextBox 33"/>
          <p:cNvSpPr txBox="1"/>
          <p:nvPr/>
        </p:nvSpPr>
        <p:spPr>
          <a:xfrm>
            <a:off x="6548122" y="1361091"/>
            <a:ext cx="780540" cy="184666"/>
          </a:xfrm>
          <a:prstGeom prst="rect">
            <a:avLst/>
          </a:prstGeom>
        </p:spPr>
        <p:txBody>
          <a:bodyPr wrap="square" lIns="0" tIns="0" rIns="0" bIns="0" rtlCol="0">
            <a:spAutoFit/>
          </a:bodyPr>
          <a:lstStyle/>
          <a:p>
            <a:pPr algn="ctr"/>
            <a:r>
              <a:rPr lang="en-US" sz="1200" dirty="0">
                <a:solidFill>
                  <a:schemeClr val="tx2"/>
                </a:solidFill>
              </a:rPr>
              <a:t>WWW</a:t>
            </a:r>
          </a:p>
        </p:txBody>
      </p:sp>
      <p:sp>
        <p:nvSpPr>
          <p:cNvPr id="35" name="Rectangle 34"/>
          <p:cNvSpPr/>
          <p:nvPr/>
        </p:nvSpPr>
        <p:spPr>
          <a:xfrm>
            <a:off x="6531299" y="1290219"/>
            <a:ext cx="914400" cy="264609"/>
          </a:xfrm>
          <a:prstGeom prst="rect">
            <a:avLst/>
          </a:prstGeom>
          <a:no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a:endCxn id="34" idx="2"/>
          </p:cNvCxnSpPr>
          <p:nvPr/>
        </p:nvCxnSpPr>
        <p:spPr>
          <a:xfrm flipV="1">
            <a:off x="6938392" y="1545757"/>
            <a:ext cx="0" cy="282015"/>
          </a:xfrm>
          <a:prstGeom prst="straightConnector1">
            <a:avLst/>
          </a:prstGeom>
          <a:ln>
            <a:solidFill>
              <a:schemeClr val="bg2">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6896864" y="1061783"/>
            <a:ext cx="0" cy="282015"/>
          </a:xfrm>
          <a:prstGeom prst="straightConnector1">
            <a:avLst/>
          </a:prstGeom>
          <a:ln>
            <a:solidFill>
              <a:schemeClr val="bg2">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9344628" y="1697633"/>
            <a:ext cx="1711044" cy="3032862"/>
            <a:chOff x="9625027" y="1755815"/>
            <a:chExt cx="1261410" cy="2737575"/>
          </a:xfrm>
        </p:grpSpPr>
        <p:sp>
          <p:nvSpPr>
            <p:cNvPr id="41" name="Rectangle 40"/>
            <p:cNvSpPr/>
            <p:nvPr/>
          </p:nvSpPr>
          <p:spPr>
            <a:xfrm>
              <a:off x="9625027" y="1755815"/>
              <a:ext cx="1230206" cy="4058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Property Analytics 360</a:t>
              </a:r>
            </a:p>
          </p:txBody>
        </p:sp>
        <p:sp>
          <p:nvSpPr>
            <p:cNvPr id="42" name="Rectangle 41"/>
            <p:cNvSpPr/>
            <p:nvPr/>
          </p:nvSpPr>
          <p:spPr>
            <a:xfrm>
              <a:off x="9648752" y="2330937"/>
              <a:ext cx="1230206" cy="4058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IOT Based Smart Hotels</a:t>
              </a:r>
            </a:p>
          </p:txBody>
        </p:sp>
        <p:sp>
          <p:nvSpPr>
            <p:cNvPr id="43" name="Rectangle 42"/>
            <p:cNvSpPr/>
            <p:nvPr/>
          </p:nvSpPr>
          <p:spPr>
            <a:xfrm>
              <a:off x="9647270" y="2895652"/>
              <a:ext cx="1230206" cy="4058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Direct to Room</a:t>
              </a:r>
            </a:p>
          </p:txBody>
        </p:sp>
        <p:sp>
          <p:nvSpPr>
            <p:cNvPr id="44" name="Rectangle 43"/>
            <p:cNvSpPr/>
            <p:nvPr/>
          </p:nvSpPr>
          <p:spPr>
            <a:xfrm>
              <a:off x="9656231" y="3496572"/>
              <a:ext cx="1230206" cy="4058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Digital Marketing Accelerator</a:t>
              </a:r>
            </a:p>
          </p:txBody>
        </p:sp>
        <p:sp>
          <p:nvSpPr>
            <p:cNvPr id="45" name="Rectangle 44"/>
            <p:cNvSpPr/>
            <p:nvPr/>
          </p:nvSpPr>
          <p:spPr>
            <a:xfrm>
              <a:off x="9648752" y="4087549"/>
              <a:ext cx="1230206" cy="4058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Cognizant Safe </a:t>
              </a:r>
              <a:r>
                <a:rPr lang="en-US" sz="1200" dirty="0" err="1">
                  <a:solidFill>
                    <a:schemeClr val="tx2"/>
                  </a:solidFill>
                </a:rPr>
                <a:t>Spaces</a:t>
              </a:r>
              <a:r>
                <a:rPr lang="en-US" sz="1200" baseline="30000" dirty="0" err="1">
                  <a:solidFill>
                    <a:schemeClr val="tx2"/>
                  </a:solidFill>
                </a:rPr>
                <a:t>TM</a:t>
              </a:r>
              <a:endParaRPr lang="en-US" sz="1200" baseline="30000" dirty="0">
                <a:solidFill>
                  <a:schemeClr val="tx2"/>
                </a:solidFill>
              </a:endParaRPr>
            </a:p>
          </p:txBody>
        </p:sp>
      </p:grpSp>
      <p:sp>
        <p:nvSpPr>
          <p:cNvPr id="46" name="TextBox 45"/>
          <p:cNvSpPr txBox="1"/>
          <p:nvPr/>
        </p:nvSpPr>
        <p:spPr>
          <a:xfrm>
            <a:off x="9315372" y="1189307"/>
            <a:ext cx="1787571" cy="369332"/>
          </a:xfrm>
          <a:prstGeom prst="rect">
            <a:avLst/>
          </a:prstGeom>
        </p:spPr>
        <p:txBody>
          <a:bodyPr wrap="square" lIns="0" tIns="0" rIns="0" bIns="0" rtlCol="0">
            <a:spAutoFit/>
          </a:bodyPr>
          <a:lstStyle/>
          <a:p>
            <a:pPr algn="ctr"/>
            <a:r>
              <a:rPr lang="en-US" sz="1200" b="1" dirty="0">
                <a:solidFill>
                  <a:schemeClr val="tx2"/>
                </a:solidFill>
              </a:rPr>
              <a:t>Cognizant Accelerators (Futuristic*)</a:t>
            </a:r>
          </a:p>
        </p:txBody>
      </p:sp>
      <p:sp>
        <p:nvSpPr>
          <p:cNvPr id="48" name="Rounded Rectangle 47"/>
          <p:cNvSpPr/>
          <p:nvPr/>
        </p:nvSpPr>
        <p:spPr>
          <a:xfrm>
            <a:off x="9129607" y="1036143"/>
            <a:ext cx="2166040" cy="3836204"/>
          </a:xfrm>
          <a:prstGeom prst="roundRect">
            <a:avLst/>
          </a:prstGeom>
          <a:noFill/>
          <a:ln>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a:off x="8801236" y="2844826"/>
            <a:ext cx="42458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8900054" y="3767935"/>
            <a:ext cx="42458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9943722" y="4904176"/>
            <a:ext cx="1538529" cy="323165"/>
          </a:xfrm>
          <a:prstGeom prst="rect">
            <a:avLst/>
          </a:prstGeom>
        </p:spPr>
        <p:txBody>
          <a:bodyPr wrap="square" lIns="0" tIns="0" rIns="0" bIns="0" rtlCol="0">
            <a:spAutoFit/>
          </a:bodyPr>
          <a:lstStyle/>
          <a:p>
            <a:pPr algn="l"/>
            <a:r>
              <a:rPr lang="en-US" sz="1050" i="1" dirty="0">
                <a:solidFill>
                  <a:schemeClr val="tx2"/>
                </a:solidFill>
              </a:rPr>
              <a:t>*Not scoped as part of this proposal</a:t>
            </a:r>
          </a:p>
        </p:txBody>
      </p:sp>
    </p:spTree>
    <p:extLst>
      <p:ext uri="{BB962C8B-B14F-4D97-AF65-F5344CB8AC3E}">
        <p14:creationId xmlns:p14="http://schemas.microsoft.com/office/powerpoint/2010/main" val="4064737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7F34D1-2D92-144C-816F-270390B5A6F3}"/>
              </a:ext>
            </a:extLst>
          </p:cNvPr>
          <p:cNvSpPr>
            <a:spLocks noGrp="1"/>
          </p:cNvSpPr>
          <p:nvPr>
            <p:ph type="ctrTitle" idx="4294967295"/>
          </p:nvPr>
        </p:nvSpPr>
        <p:spPr>
          <a:xfrm>
            <a:off x="7143750" y="1753013"/>
            <a:ext cx="4762501" cy="1108075"/>
          </a:xfrm>
        </p:spPr>
        <p:txBody>
          <a:bodyPr/>
          <a:lstStyle/>
          <a:p>
            <a:pPr algn="r"/>
            <a:r>
              <a:rPr lang="en-US" sz="6600" dirty="0">
                <a:solidFill>
                  <a:schemeClr val="bg2"/>
                </a:solidFill>
              </a:rPr>
              <a:t>Thank You</a:t>
            </a:r>
          </a:p>
        </p:txBody>
      </p:sp>
      <p:sp>
        <p:nvSpPr>
          <p:cNvPr id="5" name="Text Placeholder 4"/>
          <p:cNvSpPr>
            <a:spLocks noGrp="1"/>
          </p:cNvSpPr>
          <p:nvPr>
            <p:ph type="body" sz="quarter" idx="4294967295"/>
          </p:nvPr>
        </p:nvSpPr>
        <p:spPr>
          <a:xfrm>
            <a:off x="963613" y="4284662"/>
            <a:ext cx="10942638" cy="841375"/>
          </a:xfrm>
        </p:spPr>
        <p:txBody>
          <a:bodyPr/>
          <a:lstStyle/>
          <a:p>
            <a:pPr algn="r"/>
            <a:r>
              <a:rPr lang="en-US" dirty="0">
                <a:solidFill>
                  <a:schemeClr val="bg2"/>
                </a:solidFill>
              </a:rPr>
              <a:t>Email: </a:t>
            </a:r>
            <a:r>
              <a:rPr lang="en-US" u="sng" dirty="0">
                <a:solidFill>
                  <a:schemeClr val="bg2"/>
                </a:solidFill>
                <a:hlinkClick r:id="rId2"/>
              </a:rPr>
              <a:t>Naveen.PS@cognizant.com</a:t>
            </a:r>
            <a:endParaRPr lang="en-US" dirty="0">
              <a:solidFill>
                <a:schemeClr val="bg2"/>
              </a:solidFill>
            </a:endParaRPr>
          </a:p>
          <a:p>
            <a:pPr algn="r"/>
            <a:r>
              <a:rPr lang="en-US" dirty="0">
                <a:solidFill>
                  <a:schemeClr val="bg2"/>
                </a:solidFill>
              </a:rPr>
              <a:t>Mobile: +1-727-644-3267</a:t>
            </a:r>
          </a:p>
        </p:txBody>
      </p:sp>
      <p:sp>
        <p:nvSpPr>
          <p:cNvPr id="6" name="Text Placeholder 5"/>
          <p:cNvSpPr>
            <a:spLocks noGrp="1"/>
          </p:cNvSpPr>
          <p:nvPr>
            <p:ph type="body" sz="quarter" idx="4294967295"/>
          </p:nvPr>
        </p:nvSpPr>
        <p:spPr>
          <a:xfrm>
            <a:off x="963613" y="3817938"/>
            <a:ext cx="10942638" cy="492125"/>
          </a:xfrm>
        </p:spPr>
        <p:txBody>
          <a:bodyPr/>
          <a:lstStyle/>
          <a:p>
            <a:pPr algn="r"/>
            <a:r>
              <a:rPr lang="en-US" dirty="0">
                <a:solidFill>
                  <a:schemeClr val="bg2"/>
                </a:solidFill>
              </a:rPr>
              <a:t>Naveen PS, Client Partner</a:t>
            </a:r>
          </a:p>
        </p:txBody>
      </p:sp>
      <p:pic>
        <p:nvPicPr>
          <p:cNvPr id="2" name="Picture 1"/>
          <p:cNvPicPr>
            <a:picLocks/>
          </p:cNvPicPr>
          <p:nvPr/>
        </p:nvPicPr>
        <p:blipFill>
          <a:blip r:embed="rId3" r:link="rId4" cstate="print">
            <a:extLst>
              <a:ext uri="{28A0092B-C50C-407E-A947-70E740481C1C}">
                <a14:useLocalDpi xmlns:a14="http://schemas.microsoft.com/office/drawing/2010/main" val="0"/>
              </a:ext>
            </a:extLst>
          </a:blip>
          <a:stretch>
            <a:fillRect/>
          </a:stretch>
        </p:blipFill>
        <p:spPr>
          <a:xfrm>
            <a:off x="9366251" y="5931662"/>
            <a:ext cx="2540000" cy="619760"/>
          </a:xfrm>
          <a:prstGeom prst="rect">
            <a:avLst/>
          </a:prstGeom>
        </p:spPr>
      </p:pic>
      <p:cxnSp>
        <p:nvCxnSpPr>
          <p:cNvPr id="7" name="Straight Connector 6">
            <a:extLst>
              <a:ext uri="{FF2B5EF4-FFF2-40B4-BE49-F238E27FC236}">
                <a16:creationId xmlns:a16="http://schemas.microsoft.com/office/drawing/2014/main" id="{7D812889-36B4-9A47-A221-D45F9C88A004}"/>
              </a:ext>
            </a:extLst>
          </p:cNvPr>
          <p:cNvCxnSpPr>
            <a:cxnSpLocks/>
          </p:cNvCxnSpPr>
          <p:nvPr/>
        </p:nvCxnSpPr>
        <p:spPr>
          <a:xfrm flipV="1">
            <a:off x="8258673" y="2681918"/>
            <a:ext cx="3058078" cy="1"/>
          </a:xfrm>
          <a:prstGeom prst="line">
            <a:avLst/>
          </a:prstGeom>
          <a:ln w="50800">
            <a:solidFill>
              <a:srgbClr val="FF966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4469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Executive Summary</a:t>
            </a:r>
          </a:p>
        </p:txBody>
      </p:sp>
      <p:sp>
        <p:nvSpPr>
          <p:cNvPr id="3" name="Footer Placeholder 2"/>
          <p:cNvSpPr>
            <a:spLocks noGrp="1"/>
          </p:cNvSpPr>
          <p:nvPr>
            <p:ph type="ftr" sz="quarter" idx="11"/>
          </p:nvPr>
        </p:nvSpPr>
        <p:spPr/>
        <p:txBody>
          <a:bodyPr/>
          <a:lstStyle/>
          <a:p>
            <a:r>
              <a:rPr lang="en-US"/>
              <a:t>© 2020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3</a:t>
            </a:fld>
            <a:endParaRPr lang="en-US" dirty="0"/>
          </a:p>
        </p:txBody>
      </p:sp>
      <p:sp>
        <p:nvSpPr>
          <p:cNvPr id="8" name="TextBox 7"/>
          <p:cNvSpPr txBox="1"/>
          <p:nvPr/>
        </p:nvSpPr>
        <p:spPr>
          <a:xfrm>
            <a:off x="-12657" y="2263494"/>
            <a:ext cx="2158651" cy="276999"/>
          </a:xfrm>
          <a:prstGeom prst="rect">
            <a:avLst/>
          </a:prstGeom>
        </p:spPr>
        <p:txBody>
          <a:bodyPr wrap="square" lIns="0" tIns="0" rIns="0" bIns="0" rtlCol="0">
            <a:spAutoFit/>
          </a:bodyPr>
          <a:lstStyle/>
          <a:p>
            <a:pPr algn="ctr"/>
            <a:r>
              <a:rPr lang="en-US" b="1" dirty="0">
                <a:solidFill>
                  <a:schemeClr val="tx2"/>
                </a:solidFill>
              </a:rPr>
              <a:t>Our Proposition</a:t>
            </a:r>
          </a:p>
        </p:txBody>
      </p:sp>
      <p:pic>
        <p:nvPicPr>
          <p:cNvPr id="9" name="Picture 8">
            <a:extLst>
              <a:ext uri="{FF2B5EF4-FFF2-40B4-BE49-F238E27FC236}">
                <a16:creationId xmlns:a16="http://schemas.microsoft.com/office/drawing/2014/main" id="{37DB2053-5DF5-574C-B4D5-48D55A598751}"/>
              </a:ext>
            </a:extLst>
          </p:cNvPr>
          <p:cNvPicPr>
            <a:picLocks noChangeAspect="1"/>
          </p:cNvPicPr>
          <p:nvPr/>
        </p:nvPicPr>
        <p:blipFill>
          <a:blip r:embed="rId2"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91700" y="1294464"/>
            <a:ext cx="833465" cy="833465"/>
          </a:xfrm>
          <a:prstGeom prst="rect">
            <a:avLst/>
          </a:prstGeom>
        </p:spPr>
      </p:pic>
      <p:sp>
        <p:nvSpPr>
          <p:cNvPr id="10" name="TextBox 9"/>
          <p:cNvSpPr txBox="1"/>
          <p:nvPr/>
        </p:nvSpPr>
        <p:spPr>
          <a:xfrm>
            <a:off x="2145994" y="1252383"/>
            <a:ext cx="3436146" cy="2369880"/>
          </a:xfrm>
          <a:prstGeom prst="rect">
            <a:avLst/>
          </a:prstGeom>
        </p:spPr>
        <p:txBody>
          <a:bodyPr wrap="square" lIns="0" tIns="0" rIns="0" bIns="0" rtlCol="0">
            <a:spAutoFit/>
          </a:bodyPr>
          <a:lstStyle/>
          <a:p>
            <a:pPr marL="285750" indent="-285750" algn="l">
              <a:buFont typeface="Arial" panose="020B0604020202020204" pitchFamily="34" charset="0"/>
              <a:buChar char="•"/>
            </a:pPr>
            <a:r>
              <a:rPr lang="en-US" sz="1400" dirty="0">
                <a:solidFill>
                  <a:schemeClr val="tx2"/>
                </a:solidFill>
              </a:rPr>
              <a:t>Modernize LightSpeed to Cloud based Architecture</a:t>
            </a:r>
          </a:p>
          <a:p>
            <a:pPr marL="285750" indent="-285750" algn="l">
              <a:buFont typeface="Arial" panose="020B0604020202020204" pitchFamily="34" charset="0"/>
              <a:buChar char="•"/>
            </a:pPr>
            <a:r>
              <a:rPr lang="en-US" sz="1400" dirty="0">
                <a:solidFill>
                  <a:schemeClr val="tx2"/>
                </a:solidFill>
              </a:rPr>
              <a:t>Rewrite UI, Backend and Database </a:t>
            </a:r>
          </a:p>
          <a:p>
            <a:pPr marL="285750" indent="-285750" algn="l">
              <a:buFont typeface="Arial" panose="020B0604020202020204" pitchFamily="34" charset="0"/>
              <a:buChar char="•"/>
            </a:pPr>
            <a:r>
              <a:rPr lang="en-US" sz="1400" dirty="0">
                <a:solidFill>
                  <a:schemeClr val="tx2"/>
                </a:solidFill>
              </a:rPr>
              <a:t>Pilot rollout covering all property variants/brands </a:t>
            </a:r>
          </a:p>
          <a:p>
            <a:pPr marL="285750" indent="-285750" algn="l">
              <a:buFont typeface="Arial" panose="020B0604020202020204" pitchFamily="34" charset="0"/>
              <a:buChar char="•"/>
            </a:pPr>
            <a:r>
              <a:rPr lang="en-US" sz="1400" dirty="0">
                <a:solidFill>
                  <a:schemeClr val="tx2"/>
                </a:solidFill>
              </a:rPr>
              <a:t>Rollout across the 800+ properties*</a:t>
            </a:r>
          </a:p>
          <a:p>
            <a:pPr marL="285750" indent="-285750" algn="l">
              <a:buFont typeface="Arial" panose="020B0604020202020204" pitchFamily="34" charset="0"/>
              <a:buChar char="•"/>
            </a:pPr>
            <a:r>
              <a:rPr lang="en-US" sz="1400" dirty="0">
                <a:solidFill>
                  <a:schemeClr val="tx2"/>
                </a:solidFill>
              </a:rPr>
              <a:t>Consolidate FOSSE &amp; FSPMS features*</a:t>
            </a:r>
          </a:p>
          <a:p>
            <a:pPr marL="285750" indent="-285750" algn="l">
              <a:buFont typeface="Arial" panose="020B0604020202020204" pitchFamily="34" charset="0"/>
              <a:buChar char="•"/>
            </a:pPr>
            <a:r>
              <a:rPr lang="en-US" sz="1400" dirty="0">
                <a:solidFill>
                  <a:schemeClr val="tx2"/>
                </a:solidFill>
              </a:rPr>
              <a:t>Integrate with Cognizant Accelerators* (Smart Spaces, Direct to Room, Property Analytics 360 etc.) </a:t>
            </a:r>
          </a:p>
        </p:txBody>
      </p:sp>
      <p:sp>
        <p:nvSpPr>
          <p:cNvPr id="12" name="TextBox 11"/>
          <p:cNvSpPr txBox="1"/>
          <p:nvPr/>
        </p:nvSpPr>
        <p:spPr>
          <a:xfrm>
            <a:off x="6086959" y="2263494"/>
            <a:ext cx="2158651" cy="276999"/>
          </a:xfrm>
          <a:prstGeom prst="rect">
            <a:avLst/>
          </a:prstGeom>
        </p:spPr>
        <p:txBody>
          <a:bodyPr wrap="square" lIns="0" tIns="0" rIns="0" bIns="0" rtlCol="0">
            <a:spAutoFit/>
          </a:bodyPr>
          <a:lstStyle/>
          <a:p>
            <a:pPr algn="ctr"/>
            <a:r>
              <a:rPr lang="en-US" b="1" dirty="0">
                <a:solidFill>
                  <a:schemeClr val="tx2"/>
                </a:solidFill>
              </a:rPr>
              <a:t>Benefits to Marriott</a:t>
            </a:r>
          </a:p>
        </p:txBody>
      </p:sp>
      <p:cxnSp>
        <p:nvCxnSpPr>
          <p:cNvPr id="16" name="Straight Connector 15"/>
          <p:cNvCxnSpPr/>
          <p:nvPr/>
        </p:nvCxnSpPr>
        <p:spPr>
          <a:xfrm>
            <a:off x="6035039" y="1202791"/>
            <a:ext cx="0" cy="2507060"/>
          </a:xfrm>
          <a:prstGeom prst="line">
            <a:avLst/>
          </a:prstGeom>
          <a:ln>
            <a:solidFill>
              <a:srgbClr val="FF966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74431" y="873372"/>
            <a:ext cx="3698176" cy="3016210"/>
          </a:xfrm>
          <a:prstGeom prst="rect">
            <a:avLst/>
          </a:prstGeom>
        </p:spPr>
        <p:txBody>
          <a:bodyPr wrap="square" lIns="0" tIns="0" rIns="0" bIns="0" rtlCol="0">
            <a:spAutoFit/>
          </a:bodyPr>
          <a:lstStyle/>
          <a:p>
            <a:pPr marL="285750" indent="-285750" algn="l">
              <a:buFont typeface="Arial" panose="020B0604020202020204" pitchFamily="34" charset="0"/>
              <a:buChar char="•"/>
            </a:pPr>
            <a:r>
              <a:rPr lang="en-US" sz="1400" dirty="0">
                <a:solidFill>
                  <a:schemeClr val="tx2"/>
                </a:solidFill>
              </a:rPr>
              <a:t>Flexibility to integrate &amp; enhance multiple PMS features </a:t>
            </a:r>
          </a:p>
          <a:p>
            <a:pPr marL="285750" indent="-285750" algn="l">
              <a:buFont typeface="Arial" panose="020B0604020202020204" pitchFamily="34" charset="0"/>
              <a:buChar char="•"/>
            </a:pPr>
            <a:r>
              <a:rPr lang="en-US" sz="1400" dirty="0">
                <a:solidFill>
                  <a:schemeClr val="tx2"/>
                </a:solidFill>
              </a:rPr>
              <a:t>Ability to cater to on-demand business needs</a:t>
            </a:r>
          </a:p>
          <a:p>
            <a:pPr marL="285750" indent="-285750" algn="l">
              <a:buFont typeface="Arial" panose="020B0604020202020204" pitchFamily="34" charset="0"/>
              <a:buChar char="•"/>
            </a:pPr>
            <a:r>
              <a:rPr lang="en-US" sz="1400" dirty="0">
                <a:solidFill>
                  <a:schemeClr val="tx2"/>
                </a:solidFill>
              </a:rPr>
              <a:t>Support operations at scale in terms of volume &amp; business</a:t>
            </a:r>
          </a:p>
          <a:p>
            <a:pPr marL="285750" indent="-285750" algn="l">
              <a:buFont typeface="Arial" panose="020B0604020202020204" pitchFamily="34" charset="0"/>
              <a:buChar char="•"/>
            </a:pPr>
            <a:r>
              <a:rPr lang="en-US" sz="1400" dirty="0">
                <a:solidFill>
                  <a:schemeClr val="tx2"/>
                </a:solidFill>
              </a:rPr>
              <a:t>Operational Cost Savings through Unified One PMS &amp; Cloud adoption</a:t>
            </a:r>
          </a:p>
          <a:p>
            <a:pPr marL="285750" indent="-285750" algn="l">
              <a:buFont typeface="Arial" panose="020B0604020202020204" pitchFamily="34" charset="0"/>
              <a:buChar char="•"/>
            </a:pPr>
            <a:r>
              <a:rPr lang="en-US" sz="1400" dirty="0">
                <a:solidFill>
                  <a:schemeClr val="tx2"/>
                </a:solidFill>
              </a:rPr>
              <a:t>Less dependency on in-property infrastructure</a:t>
            </a:r>
          </a:p>
          <a:p>
            <a:pPr marL="285750" indent="-285750">
              <a:buFont typeface="Arial" panose="020B0604020202020204" pitchFamily="34" charset="0"/>
              <a:buChar char="•"/>
            </a:pPr>
            <a:r>
              <a:rPr lang="en-US" sz="1400" dirty="0">
                <a:solidFill>
                  <a:schemeClr val="tx2"/>
                </a:solidFill>
              </a:rPr>
              <a:t>Reduced release cycle and faster time to market</a:t>
            </a:r>
          </a:p>
          <a:p>
            <a:pPr marL="285750" indent="-285750">
              <a:buFont typeface="Arial" panose="020B0604020202020204" pitchFamily="34" charset="0"/>
              <a:buChar char="•"/>
            </a:pPr>
            <a:r>
              <a:rPr lang="en-US" sz="1400" dirty="0">
                <a:solidFill>
                  <a:schemeClr val="tx2"/>
                </a:solidFill>
              </a:rPr>
              <a:t>Business benefit realization through enhanced efficiency and guest satisfaction</a:t>
            </a:r>
          </a:p>
        </p:txBody>
      </p:sp>
      <p:sp>
        <p:nvSpPr>
          <p:cNvPr id="19" name="Rectangle 18"/>
          <p:cNvSpPr/>
          <p:nvPr/>
        </p:nvSpPr>
        <p:spPr>
          <a:xfrm>
            <a:off x="292144" y="5272485"/>
            <a:ext cx="3031394" cy="1077218"/>
          </a:xfrm>
          <a:prstGeom prst="rect">
            <a:avLst/>
          </a:prstGeom>
        </p:spPr>
        <p:txBody>
          <a:bodyPr wrap="square">
            <a:spAutoFit/>
          </a:bodyPr>
          <a:lstStyle/>
          <a:p>
            <a:pPr algn="ctr"/>
            <a:r>
              <a:rPr lang="en-US" sz="1600" dirty="0">
                <a:solidFill>
                  <a:schemeClr val="tx2"/>
                </a:solidFill>
              </a:rPr>
              <a:t>Re-use of Marriott EA approved architecture from </a:t>
            </a:r>
            <a:r>
              <a:rPr lang="en-US" sz="1600" b="1" dirty="0">
                <a:solidFill>
                  <a:schemeClr val="tx2"/>
                </a:solidFill>
              </a:rPr>
              <a:t>Microservices POC </a:t>
            </a:r>
            <a:r>
              <a:rPr lang="en-US" sz="1600" dirty="0">
                <a:solidFill>
                  <a:schemeClr val="tx2"/>
                </a:solidFill>
              </a:rPr>
              <a:t>done earlier by Cognizant</a:t>
            </a:r>
          </a:p>
        </p:txBody>
      </p:sp>
      <p:sp>
        <p:nvSpPr>
          <p:cNvPr id="20" name="Rectangle 19"/>
          <p:cNvSpPr/>
          <p:nvPr/>
        </p:nvSpPr>
        <p:spPr>
          <a:xfrm>
            <a:off x="3498922" y="5272484"/>
            <a:ext cx="2561911" cy="830997"/>
          </a:xfrm>
          <a:prstGeom prst="rect">
            <a:avLst/>
          </a:prstGeom>
        </p:spPr>
        <p:txBody>
          <a:bodyPr wrap="square">
            <a:spAutoFit/>
          </a:bodyPr>
          <a:lstStyle/>
          <a:p>
            <a:pPr algn="ctr"/>
            <a:r>
              <a:rPr lang="en-US" sz="1600" dirty="0">
                <a:solidFill>
                  <a:schemeClr val="tx2"/>
                </a:solidFill>
              </a:rPr>
              <a:t>Phased approach and </a:t>
            </a:r>
            <a:r>
              <a:rPr lang="en-US" sz="1600" b="1" dirty="0">
                <a:solidFill>
                  <a:schemeClr val="tx2"/>
                </a:solidFill>
              </a:rPr>
              <a:t>early UAT for key PMS functionalities</a:t>
            </a:r>
          </a:p>
        </p:txBody>
      </p:sp>
      <p:sp>
        <p:nvSpPr>
          <p:cNvPr id="21" name="Rectangle 20"/>
          <p:cNvSpPr/>
          <p:nvPr/>
        </p:nvSpPr>
        <p:spPr>
          <a:xfrm>
            <a:off x="6413863" y="5272484"/>
            <a:ext cx="2438035" cy="1077218"/>
          </a:xfrm>
          <a:prstGeom prst="rect">
            <a:avLst/>
          </a:prstGeom>
        </p:spPr>
        <p:txBody>
          <a:bodyPr wrap="square">
            <a:spAutoFit/>
          </a:bodyPr>
          <a:lstStyle/>
          <a:p>
            <a:pPr algn="ctr"/>
            <a:r>
              <a:rPr lang="en-US" sz="1600" dirty="0">
                <a:solidFill>
                  <a:schemeClr val="tx2"/>
                </a:solidFill>
              </a:rPr>
              <a:t>Migrate &amp; Scale with </a:t>
            </a:r>
            <a:r>
              <a:rPr lang="en-US" sz="1600" b="1" dirty="0">
                <a:solidFill>
                  <a:schemeClr val="tx2"/>
                </a:solidFill>
              </a:rPr>
              <a:t>zero</a:t>
            </a:r>
            <a:r>
              <a:rPr lang="en-US" sz="1600" dirty="0">
                <a:solidFill>
                  <a:schemeClr val="tx2"/>
                </a:solidFill>
              </a:rPr>
              <a:t> </a:t>
            </a:r>
            <a:r>
              <a:rPr lang="en-US" sz="1600" b="1" dirty="0">
                <a:solidFill>
                  <a:schemeClr val="tx2"/>
                </a:solidFill>
              </a:rPr>
              <a:t>disruption &amp; minimal change for end user</a:t>
            </a:r>
          </a:p>
        </p:txBody>
      </p:sp>
      <p:sp>
        <p:nvSpPr>
          <p:cNvPr id="23" name="Rectangle 22"/>
          <p:cNvSpPr/>
          <p:nvPr/>
        </p:nvSpPr>
        <p:spPr>
          <a:xfrm>
            <a:off x="9026434" y="5272484"/>
            <a:ext cx="2799770" cy="830997"/>
          </a:xfrm>
          <a:prstGeom prst="rect">
            <a:avLst/>
          </a:prstGeom>
        </p:spPr>
        <p:txBody>
          <a:bodyPr wrap="square">
            <a:spAutoFit/>
          </a:bodyPr>
          <a:lstStyle/>
          <a:p>
            <a:pPr algn="ctr"/>
            <a:r>
              <a:rPr lang="en-US" sz="1600" dirty="0">
                <a:solidFill>
                  <a:schemeClr val="tx2"/>
                </a:solidFill>
              </a:rPr>
              <a:t>Entire re-platforming targeted to be </a:t>
            </a:r>
            <a:r>
              <a:rPr lang="en-US" sz="1600" b="1" dirty="0">
                <a:solidFill>
                  <a:schemeClr val="tx2"/>
                </a:solidFill>
              </a:rPr>
              <a:t>completed by year 1</a:t>
            </a:r>
          </a:p>
        </p:txBody>
      </p:sp>
      <p:pic>
        <p:nvPicPr>
          <p:cNvPr id="25" name="Picture 24"/>
          <p:cNvPicPr>
            <a:picLocks noChangeAspect="1"/>
          </p:cNvPicPr>
          <p:nvPr/>
        </p:nvPicPr>
        <p:blipFill>
          <a:blip r:embed="rId3"/>
          <a:stretch>
            <a:fillRect/>
          </a:stretch>
        </p:blipFill>
        <p:spPr>
          <a:xfrm>
            <a:off x="6692786" y="1402293"/>
            <a:ext cx="801174" cy="661698"/>
          </a:xfrm>
          <a:prstGeom prst="rect">
            <a:avLst/>
          </a:prstGeom>
        </p:spPr>
      </p:pic>
      <p:grpSp>
        <p:nvGrpSpPr>
          <p:cNvPr id="27" name="Group 26"/>
          <p:cNvGrpSpPr/>
          <p:nvPr/>
        </p:nvGrpSpPr>
        <p:grpSpPr>
          <a:xfrm>
            <a:off x="1135214" y="4257557"/>
            <a:ext cx="1079326" cy="1014927"/>
            <a:chOff x="1066668" y="4301655"/>
            <a:chExt cx="1079326" cy="1014927"/>
          </a:xfrm>
        </p:grpSpPr>
        <p:pic>
          <p:nvPicPr>
            <p:cNvPr id="24" name="Picture 23">
              <a:extLst>
                <a:ext uri="{FF2B5EF4-FFF2-40B4-BE49-F238E27FC236}">
                  <a16:creationId xmlns:a16="http://schemas.microsoft.com/office/drawing/2014/main" id="{47F96A3C-FBD7-AC4C-9DA1-71032C03162D}"/>
                </a:ext>
              </a:extLst>
            </p:cNvPr>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1302840" y="4527530"/>
              <a:ext cx="595075" cy="595075"/>
            </a:xfrm>
            <a:prstGeom prst="rect">
              <a:avLst/>
            </a:prstGeom>
          </p:spPr>
        </p:pic>
        <p:sp>
          <p:nvSpPr>
            <p:cNvPr id="26" name="Oval 25"/>
            <p:cNvSpPr/>
            <p:nvPr/>
          </p:nvSpPr>
          <p:spPr>
            <a:xfrm>
              <a:off x="1066668" y="4301655"/>
              <a:ext cx="1079326" cy="1014927"/>
            </a:xfrm>
            <a:prstGeom prst="ellipse">
              <a:avLst/>
            </a:prstGeom>
            <a:noFill/>
            <a:ln w="38100">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a:extLst>
              <a:ext uri="{FF2B5EF4-FFF2-40B4-BE49-F238E27FC236}">
                <a16:creationId xmlns:a16="http://schemas.microsoft.com/office/drawing/2014/main" id="{EAE444BB-DB8D-1846-BE50-039EC86F7B40}"/>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7235895" y="4511666"/>
            <a:ext cx="549568" cy="549568"/>
          </a:xfrm>
          <a:prstGeom prst="rect">
            <a:avLst/>
          </a:prstGeom>
        </p:spPr>
      </p:pic>
      <p:pic>
        <p:nvPicPr>
          <p:cNvPr id="31" name="Picture 30">
            <a:extLst>
              <a:ext uri="{FF2B5EF4-FFF2-40B4-BE49-F238E27FC236}">
                <a16:creationId xmlns:a16="http://schemas.microsoft.com/office/drawing/2014/main" id="{54233265-D15C-D84B-A3A5-5CA65D6DE593}"/>
              </a:ext>
            </a:extLst>
          </p:cNvPr>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10036284" y="4537792"/>
            <a:ext cx="626723" cy="573281"/>
          </a:xfrm>
          <a:prstGeom prst="rect">
            <a:avLst/>
          </a:prstGeom>
        </p:spPr>
      </p:pic>
      <p:grpSp>
        <p:nvGrpSpPr>
          <p:cNvPr id="40" name="Group 39"/>
          <p:cNvGrpSpPr/>
          <p:nvPr/>
        </p:nvGrpSpPr>
        <p:grpSpPr>
          <a:xfrm>
            <a:off x="4271028" y="4257556"/>
            <a:ext cx="1079326" cy="1014927"/>
            <a:chOff x="3924562" y="4257556"/>
            <a:chExt cx="1079326" cy="1014927"/>
          </a:xfrm>
        </p:grpSpPr>
        <p:pic>
          <p:nvPicPr>
            <p:cNvPr id="29" name="Picture 28"/>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151371" y="4537792"/>
              <a:ext cx="655760" cy="540715"/>
            </a:xfrm>
            <a:prstGeom prst="rect">
              <a:avLst/>
            </a:prstGeom>
          </p:spPr>
        </p:pic>
        <p:sp>
          <p:nvSpPr>
            <p:cNvPr id="32" name="Oval 31"/>
            <p:cNvSpPr/>
            <p:nvPr/>
          </p:nvSpPr>
          <p:spPr>
            <a:xfrm>
              <a:off x="3924562" y="4257556"/>
              <a:ext cx="1079326" cy="1014927"/>
            </a:xfrm>
            <a:prstGeom prst="ellipse">
              <a:avLst/>
            </a:prstGeom>
            <a:noFill/>
            <a:ln w="38100">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Oval 32"/>
          <p:cNvSpPr/>
          <p:nvPr/>
        </p:nvSpPr>
        <p:spPr>
          <a:xfrm>
            <a:off x="6954297" y="4247736"/>
            <a:ext cx="1079326" cy="1014927"/>
          </a:xfrm>
          <a:prstGeom prst="ellipse">
            <a:avLst/>
          </a:prstGeom>
          <a:noFill/>
          <a:ln w="38100">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799388" y="4273505"/>
            <a:ext cx="1079326" cy="1014927"/>
          </a:xfrm>
          <a:prstGeom prst="ellipse">
            <a:avLst/>
          </a:prstGeom>
          <a:noFill/>
          <a:ln w="38100">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6285234" y="6620040"/>
            <a:ext cx="3751050" cy="184666"/>
          </a:xfrm>
          <a:prstGeom prst="rect">
            <a:avLst/>
          </a:prstGeom>
        </p:spPr>
        <p:txBody>
          <a:bodyPr wrap="square" lIns="0" tIns="0" rIns="0" bIns="0" rtlCol="0">
            <a:spAutoFit/>
          </a:bodyPr>
          <a:lstStyle/>
          <a:p>
            <a:pPr algn="l"/>
            <a:r>
              <a:rPr lang="en-US" sz="1200" i="1" dirty="0">
                <a:solidFill>
                  <a:schemeClr val="tx2"/>
                </a:solidFill>
              </a:rPr>
              <a:t>* Part of future enhancements beyond 12 months</a:t>
            </a:r>
          </a:p>
        </p:txBody>
      </p:sp>
      <p:sp>
        <p:nvSpPr>
          <p:cNvPr id="38" name="Rectangle 37"/>
          <p:cNvSpPr/>
          <p:nvPr/>
        </p:nvSpPr>
        <p:spPr>
          <a:xfrm>
            <a:off x="639217" y="2653198"/>
            <a:ext cx="680324" cy="45719"/>
          </a:xfrm>
          <a:prstGeom prst="rect">
            <a:avLst/>
          </a:prstGeom>
          <a:solidFill>
            <a:srgbClr val="FF9662"/>
          </a:solidFill>
          <a:ln>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774202" y="2658532"/>
            <a:ext cx="680324" cy="45719"/>
          </a:xfrm>
          <a:prstGeom prst="rect">
            <a:avLst/>
          </a:prstGeom>
          <a:solidFill>
            <a:srgbClr val="FF9662"/>
          </a:solidFill>
          <a:ln>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4368161" y="3786021"/>
            <a:ext cx="3333756" cy="307777"/>
          </a:xfrm>
          <a:prstGeom prst="rect">
            <a:avLst/>
          </a:prstGeom>
        </p:spPr>
        <p:txBody>
          <a:bodyPr wrap="square" lIns="0" tIns="0" rIns="0" bIns="0" rtlCol="0">
            <a:spAutoFit/>
          </a:bodyPr>
          <a:lstStyle/>
          <a:p>
            <a:pPr algn="ctr"/>
            <a:r>
              <a:rPr lang="en-US" sz="2000" b="1" dirty="0">
                <a:solidFill>
                  <a:schemeClr val="tx2"/>
                </a:solidFill>
              </a:rPr>
              <a:t>Solution Differentiators</a:t>
            </a:r>
          </a:p>
        </p:txBody>
      </p:sp>
    </p:spTree>
    <p:extLst>
      <p:ext uri="{BB962C8B-B14F-4D97-AF65-F5344CB8AC3E}">
        <p14:creationId xmlns:p14="http://schemas.microsoft.com/office/powerpoint/2010/main" val="1528703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007" y="142087"/>
            <a:ext cx="11718130" cy="1060704"/>
          </a:xfrm>
        </p:spPr>
        <p:txBody>
          <a:bodyPr/>
          <a:lstStyle/>
          <a:p>
            <a:r>
              <a:rPr lang="en-US" dirty="0"/>
              <a:t>We are aligned with Marriott’s cloud transformation journey</a:t>
            </a:r>
          </a:p>
        </p:txBody>
      </p:sp>
      <p:sp>
        <p:nvSpPr>
          <p:cNvPr id="3" name="Footer Placeholder 2"/>
          <p:cNvSpPr>
            <a:spLocks noGrp="1"/>
          </p:cNvSpPr>
          <p:nvPr>
            <p:ph type="ftr" sz="quarter" idx="11"/>
          </p:nvPr>
        </p:nvSpPr>
        <p:spPr/>
        <p:txBody>
          <a:bodyPr/>
          <a:lstStyle/>
          <a:p>
            <a:r>
              <a:rPr lang="en-US"/>
              <a:t>© 2020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4</a:t>
            </a:fld>
            <a:endParaRPr lang="en-US" dirty="0"/>
          </a:p>
        </p:txBody>
      </p:sp>
      <p:sp>
        <p:nvSpPr>
          <p:cNvPr id="5" name="Rectangle 4"/>
          <p:cNvSpPr/>
          <p:nvPr/>
        </p:nvSpPr>
        <p:spPr>
          <a:xfrm>
            <a:off x="556442" y="3062260"/>
            <a:ext cx="2545499" cy="1277273"/>
          </a:xfrm>
          <a:prstGeom prst="rect">
            <a:avLst/>
          </a:prstGeom>
        </p:spPr>
        <p:txBody>
          <a:bodyPr wrap="square" tIns="0">
            <a:spAutoFit/>
          </a:bodyPr>
          <a:lstStyle/>
          <a:p>
            <a:pPr marL="285750" indent="-285750">
              <a:buFont typeface="Arial" panose="020B0604020202020204" pitchFamily="34" charset="0"/>
              <a:buChar char="•"/>
            </a:pPr>
            <a:r>
              <a:rPr lang="en-US" sz="1600" dirty="0">
                <a:solidFill>
                  <a:schemeClr val="tx2"/>
                </a:solidFill>
              </a:rPr>
              <a:t>Discrete PMS</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Different functionalities</a:t>
            </a:r>
          </a:p>
          <a:p>
            <a:pPr marL="285750" indent="-285750">
              <a:buFont typeface="Arial" panose="020B0604020202020204" pitchFamily="34" charset="0"/>
              <a:buChar char="•"/>
            </a:pPr>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Not COVID ready</a:t>
            </a:r>
          </a:p>
        </p:txBody>
      </p:sp>
      <p:sp>
        <p:nvSpPr>
          <p:cNvPr id="6" name="Rectangle 5"/>
          <p:cNvSpPr/>
          <p:nvPr/>
        </p:nvSpPr>
        <p:spPr>
          <a:xfrm>
            <a:off x="3925882" y="3027708"/>
            <a:ext cx="4032975" cy="1523494"/>
          </a:xfrm>
          <a:prstGeom prst="rect">
            <a:avLst/>
          </a:prstGeom>
        </p:spPr>
        <p:txBody>
          <a:bodyPr wrap="square" tIns="0">
            <a:spAutoFit/>
          </a:bodyPr>
          <a:lstStyle/>
          <a:p>
            <a:pPr marL="171450" indent="-171450">
              <a:buFont typeface="Arial" panose="020B0604020202020204" pitchFamily="34" charset="0"/>
              <a:buChar char="•"/>
            </a:pPr>
            <a:r>
              <a:rPr lang="en-US" sz="1600" dirty="0">
                <a:solidFill>
                  <a:schemeClr val="tx2"/>
                </a:solidFill>
              </a:rPr>
              <a:t>LightSpeed PMS Cloud Transformation to enable above property features</a:t>
            </a:r>
          </a:p>
          <a:p>
            <a:pPr marL="171450" indent="-171450">
              <a:buFont typeface="Arial" panose="020B0604020202020204" pitchFamily="34" charset="0"/>
              <a:buChar char="•"/>
            </a:pPr>
            <a:endParaRPr lang="en-US" sz="1600" dirty="0">
              <a:solidFill>
                <a:schemeClr val="tx2"/>
              </a:solidFill>
            </a:endParaRPr>
          </a:p>
          <a:p>
            <a:pPr marL="171450" indent="-171450">
              <a:buFont typeface="Arial" panose="020B0604020202020204" pitchFamily="34" charset="0"/>
              <a:buChar char="•"/>
            </a:pPr>
            <a:r>
              <a:rPr lang="en-US" sz="1600" dirty="0">
                <a:solidFill>
                  <a:schemeClr val="tx2"/>
                </a:solidFill>
              </a:rPr>
              <a:t>Cloud Migration</a:t>
            </a:r>
          </a:p>
          <a:p>
            <a:pPr marL="171450" indent="-171450">
              <a:buFont typeface="Arial" panose="020B0604020202020204" pitchFamily="34" charset="0"/>
              <a:buChar char="•"/>
            </a:pPr>
            <a:endParaRPr lang="en-US" sz="1600" dirty="0">
              <a:solidFill>
                <a:schemeClr val="tx2"/>
              </a:solidFill>
            </a:endParaRPr>
          </a:p>
          <a:p>
            <a:pPr marL="171450" indent="-171450">
              <a:buFont typeface="Arial" panose="020B0604020202020204" pitchFamily="34" charset="0"/>
              <a:buChar char="•"/>
            </a:pPr>
            <a:r>
              <a:rPr lang="en-US" sz="1600" dirty="0">
                <a:solidFill>
                  <a:schemeClr val="tx2"/>
                </a:solidFill>
              </a:rPr>
              <a:t>Rollout for pilot properties</a:t>
            </a:r>
          </a:p>
        </p:txBody>
      </p:sp>
      <p:sp>
        <p:nvSpPr>
          <p:cNvPr id="7" name="Rectangle 6"/>
          <p:cNvSpPr/>
          <p:nvPr/>
        </p:nvSpPr>
        <p:spPr>
          <a:xfrm>
            <a:off x="8370827" y="3047291"/>
            <a:ext cx="3586950" cy="2262158"/>
          </a:xfrm>
          <a:prstGeom prst="rect">
            <a:avLst/>
          </a:prstGeom>
        </p:spPr>
        <p:txBody>
          <a:bodyPr wrap="square" tIns="0">
            <a:spAutoFit/>
          </a:bodyPr>
          <a:lstStyle/>
          <a:p>
            <a:pPr marL="171450" indent="-171450">
              <a:buFont typeface="Arial" panose="020B0604020202020204" pitchFamily="34" charset="0"/>
              <a:buChar char="•"/>
            </a:pPr>
            <a:r>
              <a:rPr lang="en-US" sz="1600" dirty="0">
                <a:solidFill>
                  <a:schemeClr val="tx2"/>
                </a:solidFill>
              </a:rPr>
              <a:t>Enhance LightSpeed for One Consolidated Cloud PMS</a:t>
            </a:r>
          </a:p>
          <a:p>
            <a:pPr marL="171450" indent="-171450">
              <a:buFont typeface="Arial" panose="020B0604020202020204" pitchFamily="34" charset="0"/>
              <a:buChar char="•"/>
            </a:pPr>
            <a:endParaRPr lang="en-US" sz="1600" dirty="0">
              <a:solidFill>
                <a:schemeClr val="tx2"/>
              </a:solidFill>
            </a:endParaRPr>
          </a:p>
          <a:p>
            <a:pPr marL="171450" indent="-171450">
              <a:buFont typeface="Arial" panose="020B0604020202020204" pitchFamily="34" charset="0"/>
              <a:buChar char="•"/>
            </a:pPr>
            <a:r>
              <a:rPr lang="en-US" sz="1600" dirty="0">
                <a:solidFill>
                  <a:schemeClr val="tx2"/>
                </a:solidFill>
              </a:rPr>
              <a:t>Rollout in all Marriott properties</a:t>
            </a:r>
          </a:p>
          <a:p>
            <a:pPr marL="171450" indent="-171450">
              <a:buFont typeface="Arial" panose="020B0604020202020204" pitchFamily="34" charset="0"/>
              <a:buChar char="•"/>
            </a:pPr>
            <a:endParaRPr lang="en-US" sz="1600" dirty="0">
              <a:solidFill>
                <a:schemeClr val="tx2"/>
              </a:solidFill>
            </a:endParaRPr>
          </a:p>
          <a:p>
            <a:pPr marL="171450" indent="-171450">
              <a:buFont typeface="Arial" panose="020B0604020202020204" pitchFamily="34" charset="0"/>
              <a:buChar char="•"/>
            </a:pPr>
            <a:r>
              <a:rPr lang="en-US" sz="1600" dirty="0">
                <a:solidFill>
                  <a:schemeClr val="tx2"/>
                </a:solidFill>
              </a:rPr>
              <a:t>Enhanced smart operations, AI based guest experience features</a:t>
            </a:r>
          </a:p>
          <a:p>
            <a:pPr marL="171450" indent="-171450">
              <a:buFont typeface="Arial" panose="020B0604020202020204" pitchFamily="34" charset="0"/>
              <a:buChar char="•"/>
            </a:pPr>
            <a:endParaRPr lang="en-US" sz="1600" dirty="0">
              <a:solidFill>
                <a:schemeClr val="tx2"/>
              </a:solidFill>
            </a:endParaRPr>
          </a:p>
          <a:p>
            <a:pPr marL="171450" indent="-171450">
              <a:buFont typeface="Arial" panose="020B0604020202020204" pitchFamily="34" charset="0"/>
              <a:buChar char="•"/>
            </a:pPr>
            <a:r>
              <a:rPr lang="en-US" sz="1600" dirty="0">
                <a:solidFill>
                  <a:schemeClr val="tx2"/>
                </a:solidFill>
              </a:rPr>
              <a:t>COVID readiness</a:t>
            </a:r>
          </a:p>
        </p:txBody>
      </p:sp>
      <p:sp>
        <p:nvSpPr>
          <p:cNvPr id="10" name="TextBox 9"/>
          <p:cNvSpPr txBox="1"/>
          <p:nvPr/>
        </p:nvSpPr>
        <p:spPr>
          <a:xfrm>
            <a:off x="840786" y="1271057"/>
            <a:ext cx="1379902" cy="369332"/>
          </a:xfrm>
          <a:prstGeom prst="rect">
            <a:avLst/>
          </a:prstGeom>
        </p:spPr>
        <p:txBody>
          <a:bodyPr wrap="square" lIns="0" tIns="0" rIns="0" bIns="0" rtlCol="0">
            <a:spAutoFit/>
          </a:bodyPr>
          <a:lstStyle/>
          <a:p>
            <a:pPr algn="ctr"/>
            <a:r>
              <a:rPr lang="en-US" sz="2400" b="1" dirty="0">
                <a:solidFill>
                  <a:schemeClr val="tx2"/>
                </a:solidFill>
              </a:rPr>
              <a:t>As - is</a:t>
            </a:r>
          </a:p>
        </p:txBody>
      </p:sp>
      <p:sp>
        <p:nvSpPr>
          <p:cNvPr id="11" name="TextBox 10"/>
          <p:cNvSpPr txBox="1"/>
          <p:nvPr/>
        </p:nvSpPr>
        <p:spPr>
          <a:xfrm>
            <a:off x="4810278" y="1260627"/>
            <a:ext cx="1379902" cy="369332"/>
          </a:xfrm>
          <a:prstGeom prst="rect">
            <a:avLst/>
          </a:prstGeom>
        </p:spPr>
        <p:txBody>
          <a:bodyPr wrap="square" lIns="0" tIns="0" rIns="0" bIns="0" rtlCol="0">
            <a:spAutoFit/>
          </a:bodyPr>
          <a:lstStyle/>
          <a:p>
            <a:pPr algn="ctr"/>
            <a:r>
              <a:rPr lang="en-US" sz="2400" b="1" dirty="0">
                <a:solidFill>
                  <a:schemeClr val="tx2"/>
                </a:solidFill>
              </a:rPr>
              <a:t>Interim</a:t>
            </a:r>
          </a:p>
        </p:txBody>
      </p:sp>
      <p:sp>
        <p:nvSpPr>
          <p:cNvPr id="12" name="TextBox 11"/>
          <p:cNvSpPr txBox="1"/>
          <p:nvPr/>
        </p:nvSpPr>
        <p:spPr>
          <a:xfrm>
            <a:off x="8934607" y="1286216"/>
            <a:ext cx="2039018" cy="369332"/>
          </a:xfrm>
          <a:prstGeom prst="rect">
            <a:avLst/>
          </a:prstGeom>
        </p:spPr>
        <p:txBody>
          <a:bodyPr wrap="square" lIns="0" tIns="0" rIns="0" bIns="0" rtlCol="0">
            <a:spAutoFit/>
          </a:bodyPr>
          <a:lstStyle/>
          <a:p>
            <a:pPr algn="ctr"/>
            <a:r>
              <a:rPr lang="en-US" sz="2400" b="1" dirty="0">
                <a:solidFill>
                  <a:schemeClr val="tx2"/>
                </a:solidFill>
              </a:rPr>
              <a:t>Future</a:t>
            </a:r>
          </a:p>
        </p:txBody>
      </p:sp>
      <p:sp>
        <p:nvSpPr>
          <p:cNvPr id="14" name="TextBox 13"/>
          <p:cNvSpPr txBox="1"/>
          <p:nvPr/>
        </p:nvSpPr>
        <p:spPr>
          <a:xfrm>
            <a:off x="4663445" y="1777442"/>
            <a:ext cx="1933303" cy="276999"/>
          </a:xfrm>
          <a:prstGeom prst="rect">
            <a:avLst/>
          </a:prstGeom>
        </p:spPr>
        <p:txBody>
          <a:bodyPr wrap="square" lIns="0" tIns="0" rIns="0" bIns="0" rtlCol="0">
            <a:spAutoFit/>
          </a:bodyPr>
          <a:lstStyle/>
          <a:p>
            <a:pPr algn="l"/>
            <a:r>
              <a:rPr lang="en-US" dirty="0">
                <a:solidFill>
                  <a:schemeClr val="tx2"/>
                </a:solidFill>
              </a:rPr>
              <a:t>In next 12 months</a:t>
            </a:r>
          </a:p>
        </p:txBody>
      </p:sp>
      <p:sp>
        <p:nvSpPr>
          <p:cNvPr id="15" name="TextBox 14"/>
          <p:cNvSpPr txBox="1"/>
          <p:nvPr/>
        </p:nvSpPr>
        <p:spPr>
          <a:xfrm>
            <a:off x="9040322" y="1769915"/>
            <a:ext cx="1933303" cy="276999"/>
          </a:xfrm>
          <a:prstGeom prst="rect">
            <a:avLst/>
          </a:prstGeom>
        </p:spPr>
        <p:txBody>
          <a:bodyPr wrap="square" lIns="0" tIns="0" rIns="0" bIns="0" rtlCol="0">
            <a:spAutoFit/>
          </a:bodyPr>
          <a:lstStyle/>
          <a:p>
            <a:pPr algn="l"/>
            <a:r>
              <a:rPr lang="en-US" dirty="0">
                <a:solidFill>
                  <a:schemeClr val="tx2"/>
                </a:solidFill>
              </a:rPr>
              <a:t>Beyond 12 months</a:t>
            </a:r>
          </a:p>
        </p:txBody>
      </p:sp>
      <p:pic>
        <p:nvPicPr>
          <p:cNvPr id="16" name="Picture 15">
            <a:extLst>
              <a:ext uri="{FF2B5EF4-FFF2-40B4-BE49-F238E27FC236}">
                <a16:creationId xmlns:a16="http://schemas.microsoft.com/office/drawing/2014/main" id="{DEA903A7-2394-8948-83AA-41AC7F540357}"/>
              </a:ext>
            </a:extLst>
          </p:cNvPr>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1232281" y="2021949"/>
            <a:ext cx="701023" cy="809363"/>
          </a:xfrm>
          <a:prstGeom prst="rect">
            <a:avLst/>
          </a:prstGeom>
        </p:spPr>
      </p:pic>
      <p:pic>
        <p:nvPicPr>
          <p:cNvPr id="17" name="Picture 16">
            <a:extLst>
              <a:ext uri="{FF2B5EF4-FFF2-40B4-BE49-F238E27FC236}">
                <a16:creationId xmlns:a16="http://schemas.microsoft.com/office/drawing/2014/main" id="{54233265-D15C-D84B-A3A5-5CA65D6DE593}"/>
              </a:ext>
            </a:extLst>
          </p:cNvPr>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180837" y="2163050"/>
            <a:ext cx="806081" cy="737344"/>
          </a:xfrm>
          <a:prstGeom prst="rect">
            <a:avLst/>
          </a:prstGeom>
        </p:spPr>
      </p:pic>
      <p:pic>
        <p:nvPicPr>
          <p:cNvPr id="19" name="Picture 18">
            <a:extLst>
              <a:ext uri="{FF2B5EF4-FFF2-40B4-BE49-F238E27FC236}">
                <a16:creationId xmlns:a16="http://schemas.microsoft.com/office/drawing/2014/main" id="{0CEC687B-95A4-BF4C-BF87-4F5FE91820CE}"/>
              </a:ext>
            </a:extLst>
          </p:cNvPr>
          <p:cNvPicPr>
            <a:picLocks noChangeAspect="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9607000" y="2117983"/>
            <a:ext cx="751848" cy="782411"/>
          </a:xfrm>
          <a:prstGeom prst="rect">
            <a:avLst/>
          </a:prstGeom>
        </p:spPr>
      </p:pic>
      <p:cxnSp>
        <p:nvCxnSpPr>
          <p:cNvPr id="35" name="Straight Connector 34"/>
          <p:cNvCxnSpPr/>
          <p:nvPr/>
        </p:nvCxnSpPr>
        <p:spPr>
          <a:xfrm>
            <a:off x="3513911" y="2900394"/>
            <a:ext cx="0" cy="224635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4802" y="2900394"/>
            <a:ext cx="0" cy="224635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305313" y="1702380"/>
            <a:ext cx="450847" cy="63256"/>
          </a:xfrm>
          <a:prstGeom prst="rect">
            <a:avLst/>
          </a:prstGeom>
          <a:solidFill>
            <a:srgbClr val="FF9662"/>
          </a:solidFill>
          <a:ln>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274806" y="1685338"/>
            <a:ext cx="450847" cy="63256"/>
          </a:xfrm>
          <a:prstGeom prst="rect">
            <a:avLst/>
          </a:prstGeom>
          <a:solidFill>
            <a:srgbClr val="FF9662"/>
          </a:solidFill>
          <a:ln>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728692" y="1681674"/>
            <a:ext cx="450847" cy="63256"/>
          </a:xfrm>
          <a:prstGeom prst="rect">
            <a:avLst/>
          </a:prstGeom>
          <a:solidFill>
            <a:srgbClr val="FF9662"/>
          </a:solidFill>
          <a:ln>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3906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PMS Modernization Roadmap</a:t>
            </a:r>
          </a:p>
        </p:txBody>
      </p:sp>
      <p:sp>
        <p:nvSpPr>
          <p:cNvPr id="3" name="Footer Placeholder 2"/>
          <p:cNvSpPr>
            <a:spLocks noGrp="1"/>
          </p:cNvSpPr>
          <p:nvPr>
            <p:ph type="ftr" sz="quarter" idx="11"/>
          </p:nvPr>
        </p:nvSpPr>
        <p:spPr/>
        <p:txBody>
          <a:bodyPr/>
          <a:lstStyle/>
          <a:p>
            <a:r>
              <a:rPr lang="en-US"/>
              <a:t>© 2020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5</a:t>
            </a:fld>
            <a:endParaRPr lang="en-US" dirty="0"/>
          </a:p>
        </p:txBody>
      </p:sp>
      <p:sp>
        <p:nvSpPr>
          <p:cNvPr id="9" name="Pentagon 8"/>
          <p:cNvSpPr/>
          <p:nvPr/>
        </p:nvSpPr>
        <p:spPr>
          <a:xfrm>
            <a:off x="365015" y="1213257"/>
            <a:ext cx="3423213" cy="615540"/>
          </a:xfrm>
          <a:prstGeom prst="homePlate">
            <a:avLst/>
          </a:prstGeom>
          <a:noFill/>
          <a:ln>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2"/>
                </a:solidFill>
              </a:rPr>
              <a:t>What we have already done</a:t>
            </a:r>
          </a:p>
        </p:txBody>
      </p:sp>
      <p:sp>
        <p:nvSpPr>
          <p:cNvPr id="10" name="Chevron 9"/>
          <p:cNvSpPr/>
          <p:nvPr/>
        </p:nvSpPr>
        <p:spPr>
          <a:xfrm>
            <a:off x="3602861" y="1213258"/>
            <a:ext cx="4143413" cy="615540"/>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What we will do in 12 months</a:t>
            </a:r>
          </a:p>
        </p:txBody>
      </p:sp>
      <p:sp>
        <p:nvSpPr>
          <p:cNvPr id="11" name="Chevron 10"/>
          <p:cNvSpPr/>
          <p:nvPr/>
        </p:nvSpPr>
        <p:spPr>
          <a:xfrm>
            <a:off x="7573970" y="1213257"/>
            <a:ext cx="4186873" cy="615540"/>
          </a:xfrm>
          <a:prstGeom prst="chevron">
            <a:avLst/>
          </a:prstGeom>
          <a:noFill/>
          <a:ln>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2"/>
                </a:solidFill>
              </a:rPr>
              <a:t>What we will do beyond 12 months</a:t>
            </a:r>
          </a:p>
        </p:txBody>
      </p:sp>
      <p:grpSp>
        <p:nvGrpSpPr>
          <p:cNvPr id="18" name="Group 17"/>
          <p:cNvGrpSpPr/>
          <p:nvPr/>
        </p:nvGrpSpPr>
        <p:grpSpPr>
          <a:xfrm>
            <a:off x="365016" y="2165838"/>
            <a:ext cx="3045061" cy="2567945"/>
            <a:chOff x="156006" y="2799158"/>
            <a:chExt cx="3331393" cy="2724230"/>
          </a:xfrm>
        </p:grpSpPr>
        <p:sp>
          <p:nvSpPr>
            <p:cNvPr id="12" name="TextBox 11"/>
            <p:cNvSpPr txBox="1"/>
            <p:nvPr/>
          </p:nvSpPr>
          <p:spPr>
            <a:xfrm>
              <a:off x="644840" y="2846451"/>
              <a:ext cx="2832350" cy="457111"/>
            </a:xfrm>
            <a:prstGeom prst="rect">
              <a:avLst/>
            </a:prstGeom>
          </p:spPr>
          <p:txBody>
            <a:bodyPr wrap="square" lIns="0" tIns="0" rIns="0" bIns="0" rtlCol="0">
              <a:spAutoFit/>
            </a:bodyPr>
            <a:lstStyle/>
            <a:p>
              <a:pPr algn="l"/>
              <a:r>
                <a:rPr lang="en-US" sz="1400" dirty="0">
                  <a:solidFill>
                    <a:schemeClr val="tx2"/>
                  </a:solidFill>
                </a:rPr>
                <a:t>Technology stack selection &amp; approval from Marriott EA*</a:t>
              </a:r>
            </a:p>
          </p:txBody>
        </p:sp>
        <p:sp>
          <p:nvSpPr>
            <p:cNvPr id="13" name="TextBox 12"/>
            <p:cNvSpPr txBox="1"/>
            <p:nvPr/>
          </p:nvSpPr>
          <p:spPr>
            <a:xfrm>
              <a:off x="644841" y="3753714"/>
              <a:ext cx="2832350" cy="685667"/>
            </a:xfrm>
            <a:prstGeom prst="rect">
              <a:avLst/>
            </a:prstGeom>
          </p:spPr>
          <p:txBody>
            <a:bodyPr wrap="square" lIns="0" tIns="0" rIns="0" bIns="0" rtlCol="0">
              <a:spAutoFit/>
            </a:bodyPr>
            <a:lstStyle/>
            <a:p>
              <a:pPr algn="l"/>
              <a:r>
                <a:rPr lang="en-US" sz="1400" dirty="0">
                  <a:solidFill>
                    <a:schemeClr val="tx2"/>
                  </a:solidFill>
                </a:rPr>
                <a:t>Marriott EA approved architecture for re-platforming &amp; cloud migration</a:t>
              </a:r>
            </a:p>
          </p:txBody>
        </p:sp>
        <p:sp>
          <p:nvSpPr>
            <p:cNvPr id="14" name="TextBox 13"/>
            <p:cNvSpPr txBox="1"/>
            <p:nvPr/>
          </p:nvSpPr>
          <p:spPr>
            <a:xfrm>
              <a:off x="638083" y="4837721"/>
              <a:ext cx="2849316" cy="685667"/>
            </a:xfrm>
            <a:prstGeom prst="rect">
              <a:avLst/>
            </a:prstGeom>
          </p:spPr>
          <p:txBody>
            <a:bodyPr wrap="square" lIns="0" tIns="0" rIns="0" bIns="0" rtlCol="0">
              <a:spAutoFit/>
            </a:bodyPr>
            <a:lstStyle/>
            <a:p>
              <a:pPr algn="l"/>
              <a:r>
                <a:rPr lang="en-US" sz="1400" dirty="0">
                  <a:solidFill>
                    <a:schemeClr val="tx2"/>
                  </a:solidFill>
                </a:rPr>
                <a:t>LightSpeed Housekeeping Module Re-architected to Microservices (POC completed)</a:t>
              </a:r>
            </a:p>
          </p:txBody>
        </p:sp>
        <p:pic>
          <p:nvPicPr>
            <p:cNvPr id="15" name="Picture 14"/>
            <p:cNvPicPr>
              <a:picLocks noChangeAspect="1"/>
            </p:cNvPicPr>
            <p:nvPr/>
          </p:nvPicPr>
          <p:blipFill>
            <a:blip r:embed="rId2"/>
            <a:stretch>
              <a:fillRect/>
            </a:stretch>
          </p:blipFill>
          <p:spPr>
            <a:xfrm>
              <a:off x="156007" y="2799158"/>
              <a:ext cx="374175" cy="374175"/>
            </a:xfrm>
            <a:prstGeom prst="rect">
              <a:avLst/>
            </a:prstGeom>
          </p:spPr>
        </p:pic>
        <p:pic>
          <p:nvPicPr>
            <p:cNvPr id="16" name="Picture 15"/>
            <p:cNvPicPr>
              <a:picLocks noChangeAspect="1"/>
            </p:cNvPicPr>
            <p:nvPr/>
          </p:nvPicPr>
          <p:blipFill>
            <a:blip r:embed="rId2"/>
            <a:stretch>
              <a:fillRect/>
            </a:stretch>
          </p:blipFill>
          <p:spPr>
            <a:xfrm>
              <a:off x="156006" y="3787299"/>
              <a:ext cx="374175" cy="374175"/>
            </a:xfrm>
            <a:prstGeom prst="rect">
              <a:avLst/>
            </a:prstGeom>
          </p:spPr>
        </p:pic>
        <p:pic>
          <p:nvPicPr>
            <p:cNvPr id="17" name="Picture 16"/>
            <p:cNvPicPr>
              <a:picLocks noChangeAspect="1"/>
            </p:cNvPicPr>
            <p:nvPr/>
          </p:nvPicPr>
          <p:blipFill>
            <a:blip r:embed="rId2"/>
            <a:stretch>
              <a:fillRect/>
            </a:stretch>
          </p:blipFill>
          <p:spPr>
            <a:xfrm>
              <a:off x="156006" y="4837721"/>
              <a:ext cx="374175" cy="374175"/>
            </a:xfrm>
            <a:prstGeom prst="rect">
              <a:avLst/>
            </a:prstGeom>
          </p:spPr>
        </p:pic>
      </p:grpSp>
      <p:sp>
        <p:nvSpPr>
          <p:cNvPr id="19" name="Rectangle 18"/>
          <p:cNvSpPr/>
          <p:nvPr/>
        </p:nvSpPr>
        <p:spPr>
          <a:xfrm>
            <a:off x="4176661" y="2134630"/>
            <a:ext cx="3408437" cy="738664"/>
          </a:xfrm>
          <a:prstGeom prst="rect">
            <a:avLst/>
          </a:prstGeom>
        </p:spPr>
        <p:txBody>
          <a:bodyPr wrap="square">
            <a:spAutoFit/>
          </a:bodyPr>
          <a:lstStyle/>
          <a:p>
            <a:r>
              <a:rPr lang="en-US" sz="1400" dirty="0">
                <a:solidFill>
                  <a:schemeClr val="tx2"/>
                </a:solidFill>
              </a:rPr>
              <a:t>Upgradation of LightSpeed PMS modules to Microservices from EJB </a:t>
            </a:r>
          </a:p>
          <a:p>
            <a:r>
              <a:rPr lang="en-US" sz="1400" dirty="0">
                <a:solidFill>
                  <a:schemeClr val="tx2"/>
                </a:solidFill>
              </a:rPr>
              <a:t>(~ 700+ APIs)</a:t>
            </a:r>
          </a:p>
        </p:txBody>
      </p:sp>
      <p:cxnSp>
        <p:nvCxnSpPr>
          <p:cNvPr id="21" name="Straight Connector 20"/>
          <p:cNvCxnSpPr/>
          <p:nvPr/>
        </p:nvCxnSpPr>
        <p:spPr>
          <a:xfrm>
            <a:off x="3587311" y="1845475"/>
            <a:ext cx="0" cy="428100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589518" y="1858538"/>
            <a:ext cx="0" cy="428100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AE444BB-DB8D-1846-BE50-039EC86F7B40}"/>
              </a:ext>
            </a:extLst>
          </p:cNvPr>
          <p:cNvPicPr>
            <a:picLocks noChangeAspect="1"/>
          </p:cNvPicPr>
          <p:nvPr/>
        </p:nvPicPr>
        <p:blipFill>
          <a:blip r:embed="rId3" cstate="screen">
            <a:duotone>
              <a:prstClr val="black"/>
              <a:schemeClr val="accent1">
                <a:tint val="45000"/>
                <a:satMod val="400000"/>
              </a:schemeClr>
            </a:duotone>
            <a:lum bright="-40000" contrast="40000"/>
            <a:extLst>
              <a:ext uri="{28A0092B-C50C-407E-A947-70E740481C1C}">
                <a14:useLocalDpi xmlns:a14="http://schemas.microsoft.com/office/drawing/2010/main"/>
              </a:ext>
            </a:extLst>
          </a:blip>
          <a:stretch>
            <a:fillRect/>
          </a:stretch>
        </p:blipFill>
        <p:spPr>
          <a:xfrm>
            <a:off x="3735970" y="2236177"/>
            <a:ext cx="380409" cy="380409"/>
          </a:xfrm>
          <a:prstGeom prst="rect">
            <a:avLst/>
          </a:prstGeom>
        </p:spPr>
      </p:pic>
      <p:sp>
        <p:nvSpPr>
          <p:cNvPr id="24" name="Rectangle 23"/>
          <p:cNvSpPr/>
          <p:nvPr/>
        </p:nvSpPr>
        <p:spPr>
          <a:xfrm>
            <a:off x="4211329" y="2963682"/>
            <a:ext cx="3373769" cy="523220"/>
          </a:xfrm>
          <a:prstGeom prst="rect">
            <a:avLst/>
          </a:prstGeom>
        </p:spPr>
        <p:txBody>
          <a:bodyPr wrap="square">
            <a:spAutoFit/>
          </a:bodyPr>
          <a:lstStyle/>
          <a:p>
            <a:r>
              <a:rPr lang="en-US" sz="1400" dirty="0">
                <a:solidFill>
                  <a:schemeClr val="tx2"/>
                </a:solidFill>
              </a:rPr>
              <a:t>Re-development of LightSpeed UI using </a:t>
            </a:r>
            <a:r>
              <a:rPr lang="en-US" sz="1400" dirty="0" err="1">
                <a:solidFill>
                  <a:schemeClr val="tx2"/>
                </a:solidFill>
              </a:rPr>
              <a:t>ReactJS</a:t>
            </a:r>
            <a:r>
              <a:rPr lang="en-US" sz="1400" dirty="0">
                <a:solidFill>
                  <a:schemeClr val="tx2"/>
                </a:solidFill>
              </a:rPr>
              <a:t> from JSP (~ 150 screens)</a:t>
            </a:r>
          </a:p>
        </p:txBody>
      </p:sp>
      <p:pic>
        <p:nvPicPr>
          <p:cNvPr id="25" name="Picture 24">
            <a:extLst>
              <a:ext uri="{FF2B5EF4-FFF2-40B4-BE49-F238E27FC236}">
                <a16:creationId xmlns:a16="http://schemas.microsoft.com/office/drawing/2014/main" id="{C720C17B-C2C9-EE4D-AD8C-2AAA16B483F7}"/>
              </a:ext>
            </a:extLst>
          </p:cNvPr>
          <p:cNvPicPr>
            <a:picLocks noChangeAspect="1"/>
          </p:cNvPicPr>
          <p:nvPr/>
        </p:nvPicPr>
        <p:blipFill>
          <a:blip r:embed="rId4" cstate="screen">
            <a:duotone>
              <a:prstClr val="black"/>
              <a:schemeClr val="tx2">
                <a:tint val="45000"/>
                <a:satMod val="400000"/>
              </a:schemeClr>
            </a:duotone>
            <a:lum bright="-40000" contrast="-20000"/>
            <a:extLst>
              <a:ext uri="{28A0092B-C50C-407E-A947-70E740481C1C}">
                <a14:useLocalDpi xmlns:a14="http://schemas.microsoft.com/office/drawing/2010/main"/>
              </a:ext>
            </a:extLst>
          </a:blip>
          <a:stretch>
            <a:fillRect/>
          </a:stretch>
        </p:blipFill>
        <p:spPr>
          <a:xfrm>
            <a:off x="3735340" y="3012219"/>
            <a:ext cx="415197" cy="378151"/>
          </a:xfrm>
          <a:prstGeom prst="rect">
            <a:avLst/>
          </a:prstGeom>
        </p:spPr>
      </p:pic>
      <p:sp>
        <p:nvSpPr>
          <p:cNvPr id="26" name="Rectangle 25"/>
          <p:cNvSpPr/>
          <p:nvPr/>
        </p:nvSpPr>
        <p:spPr>
          <a:xfrm>
            <a:off x="4176661" y="3775974"/>
            <a:ext cx="3803942" cy="523220"/>
          </a:xfrm>
          <a:prstGeom prst="rect">
            <a:avLst/>
          </a:prstGeom>
        </p:spPr>
        <p:txBody>
          <a:bodyPr wrap="square">
            <a:spAutoFit/>
          </a:bodyPr>
          <a:lstStyle/>
          <a:p>
            <a:r>
              <a:rPr lang="en-US" sz="1400" dirty="0">
                <a:solidFill>
                  <a:schemeClr val="tx2"/>
                </a:solidFill>
              </a:rPr>
              <a:t>Migration of PMS data from Informix to </a:t>
            </a:r>
            <a:r>
              <a:rPr lang="en-US" sz="1400" dirty="0" err="1">
                <a:solidFill>
                  <a:schemeClr val="tx2"/>
                </a:solidFill>
              </a:rPr>
              <a:t>CouchDB</a:t>
            </a:r>
            <a:r>
              <a:rPr lang="en-US" sz="1400" dirty="0">
                <a:solidFill>
                  <a:schemeClr val="tx2"/>
                </a:solidFill>
              </a:rPr>
              <a:t> (~ 1500 tables)</a:t>
            </a:r>
          </a:p>
        </p:txBody>
      </p:sp>
      <p:sp>
        <p:nvSpPr>
          <p:cNvPr id="27" name="Rectangle 26"/>
          <p:cNvSpPr/>
          <p:nvPr/>
        </p:nvSpPr>
        <p:spPr>
          <a:xfrm>
            <a:off x="4176661" y="4542306"/>
            <a:ext cx="3542936" cy="523220"/>
          </a:xfrm>
          <a:prstGeom prst="rect">
            <a:avLst/>
          </a:prstGeom>
        </p:spPr>
        <p:txBody>
          <a:bodyPr wrap="square">
            <a:spAutoFit/>
          </a:bodyPr>
          <a:lstStyle/>
          <a:p>
            <a:r>
              <a:rPr lang="en-US" sz="1400" dirty="0">
                <a:solidFill>
                  <a:schemeClr val="tx2"/>
                </a:solidFill>
              </a:rPr>
              <a:t>Quality Assurance including regression, data migration, performance &amp; security</a:t>
            </a:r>
          </a:p>
        </p:txBody>
      </p:sp>
      <p:sp>
        <p:nvSpPr>
          <p:cNvPr id="28" name="Rectangle 27"/>
          <p:cNvSpPr/>
          <p:nvPr/>
        </p:nvSpPr>
        <p:spPr>
          <a:xfrm>
            <a:off x="4150936" y="5253686"/>
            <a:ext cx="3621062" cy="523220"/>
          </a:xfrm>
          <a:prstGeom prst="rect">
            <a:avLst/>
          </a:prstGeom>
        </p:spPr>
        <p:txBody>
          <a:bodyPr wrap="square">
            <a:spAutoFit/>
          </a:bodyPr>
          <a:lstStyle/>
          <a:p>
            <a:r>
              <a:rPr lang="en-US" sz="1400" dirty="0">
                <a:solidFill>
                  <a:schemeClr val="tx2"/>
                </a:solidFill>
              </a:rPr>
              <a:t>Pilot rollout to Cloud across ~30 pilot properties for 14 property brands/ variants</a:t>
            </a:r>
          </a:p>
        </p:txBody>
      </p:sp>
      <p:pic>
        <p:nvPicPr>
          <p:cNvPr id="29" name="Picture 28"/>
          <p:cNvPicPr>
            <a:picLocks noChangeAspect="1"/>
          </p:cNvPicPr>
          <p:nvPr/>
        </p:nvPicPr>
        <p:blipFill>
          <a:blip r:embed="rId5"/>
          <a:stretch>
            <a:fillRect/>
          </a:stretch>
        </p:blipFill>
        <p:spPr>
          <a:xfrm>
            <a:off x="3801161" y="3871968"/>
            <a:ext cx="283556" cy="283556"/>
          </a:xfrm>
          <a:prstGeom prst="rect">
            <a:avLst/>
          </a:prstGeom>
        </p:spPr>
      </p:pic>
      <p:pic>
        <p:nvPicPr>
          <p:cNvPr id="30" name="Picture 29">
            <a:extLst>
              <a:ext uri="{FF2B5EF4-FFF2-40B4-BE49-F238E27FC236}">
                <a16:creationId xmlns:a16="http://schemas.microsoft.com/office/drawing/2014/main" id="{3DDF1EE9-32A7-A241-B028-1AC30CFB88FC}"/>
              </a:ext>
            </a:extLst>
          </p:cNvPr>
          <p:cNvPicPr>
            <a:picLocks noChangeAspect="1"/>
          </p:cNvPicPr>
          <p:nvPr/>
        </p:nvPicPr>
        <p:blipFill>
          <a:blip r:embed="rId6"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811254" y="4670125"/>
            <a:ext cx="285480" cy="283081"/>
          </a:xfrm>
          <a:prstGeom prst="rect">
            <a:avLst/>
          </a:prstGeom>
        </p:spPr>
      </p:pic>
      <p:pic>
        <p:nvPicPr>
          <p:cNvPr id="31" name="Picture 30">
            <a:extLst>
              <a:ext uri="{FF2B5EF4-FFF2-40B4-BE49-F238E27FC236}">
                <a16:creationId xmlns:a16="http://schemas.microsoft.com/office/drawing/2014/main" id="{54233265-D15C-D84B-A3A5-5CA65D6DE593}"/>
              </a:ext>
            </a:extLst>
          </p:cNvPr>
          <p:cNvPicPr>
            <a:picLocks noChangeAspect="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742539" y="5327378"/>
            <a:ext cx="408397" cy="373572"/>
          </a:xfrm>
          <a:prstGeom prst="rect">
            <a:avLst/>
          </a:prstGeom>
        </p:spPr>
      </p:pic>
      <p:sp>
        <p:nvSpPr>
          <p:cNvPr id="34" name="Rectangle 33"/>
          <p:cNvSpPr/>
          <p:nvPr/>
        </p:nvSpPr>
        <p:spPr>
          <a:xfrm>
            <a:off x="8217907" y="2131305"/>
            <a:ext cx="3569613" cy="523220"/>
          </a:xfrm>
          <a:prstGeom prst="rect">
            <a:avLst/>
          </a:prstGeom>
        </p:spPr>
        <p:txBody>
          <a:bodyPr wrap="square">
            <a:spAutoFit/>
          </a:bodyPr>
          <a:lstStyle/>
          <a:p>
            <a:r>
              <a:rPr lang="en-US" sz="1400" dirty="0">
                <a:solidFill>
                  <a:schemeClr val="tx2"/>
                </a:solidFill>
              </a:rPr>
              <a:t>Rollout of cloud based LightSpeed for properties globally (850+ properties)</a:t>
            </a:r>
          </a:p>
        </p:txBody>
      </p:sp>
      <p:sp>
        <p:nvSpPr>
          <p:cNvPr id="35" name="Rectangle 34"/>
          <p:cNvSpPr/>
          <p:nvPr/>
        </p:nvSpPr>
        <p:spPr>
          <a:xfrm>
            <a:off x="8252575" y="2960357"/>
            <a:ext cx="3373769" cy="523220"/>
          </a:xfrm>
          <a:prstGeom prst="rect">
            <a:avLst/>
          </a:prstGeom>
        </p:spPr>
        <p:txBody>
          <a:bodyPr wrap="square">
            <a:spAutoFit/>
          </a:bodyPr>
          <a:lstStyle/>
          <a:p>
            <a:r>
              <a:rPr lang="en-US" sz="1400" dirty="0">
                <a:solidFill>
                  <a:schemeClr val="tx2"/>
                </a:solidFill>
              </a:rPr>
              <a:t>FOSSE &amp; FSPMS feature consolidation to LightSpeed</a:t>
            </a:r>
          </a:p>
        </p:txBody>
      </p:sp>
      <p:sp>
        <p:nvSpPr>
          <p:cNvPr id="36" name="Rectangle 35"/>
          <p:cNvSpPr/>
          <p:nvPr/>
        </p:nvSpPr>
        <p:spPr>
          <a:xfrm>
            <a:off x="8217907" y="3772649"/>
            <a:ext cx="3803942" cy="523220"/>
          </a:xfrm>
          <a:prstGeom prst="rect">
            <a:avLst/>
          </a:prstGeom>
        </p:spPr>
        <p:txBody>
          <a:bodyPr wrap="square">
            <a:spAutoFit/>
          </a:bodyPr>
          <a:lstStyle/>
          <a:p>
            <a:r>
              <a:rPr lang="en-US" sz="1400" dirty="0">
                <a:solidFill>
                  <a:schemeClr val="tx2"/>
                </a:solidFill>
              </a:rPr>
              <a:t>Responsive &amp; Accessibility Compliant User Interface</a:t>
            </a:r>
          </a:p>
        </p:txBody>
      </p:sp>
      <p:sp>
        <p:nvSpPr>
          <p:cNvPr id="37" name="Rectangle 36"/>
          <p:cNvSpPr/>
          <p:nvPr/>
        </p:nvSpPr>
        <p:spPr>
          <a:xfrm>
            <a:off x="8217907" y="4538981"/>
            <a:ext cx="3542936" cy="307777"/>
          </a:xfrm>
          <a:prstGeom prst="rect">
            <a:avLst/>
          </a:prstGeom>
        </p:spPr>
        <p:txBody>
          <a:bodyPr wrap="square">
            <a:spAutoFit/>
          </a:bodyPr>
          <a:lstStyle/>
          <a:p>
            <a:r>
              <a:rPr lang="en-US" sz="1400" dirty="0">
                <a:solidFill>
                  <a:schemeClr val="tx2"/>
                </a:solidFill>
              </a:rPr>
              <a:t>Reporting from LightSpeed PMS</a:t>
            </a:r>
          </a:p>
        </p:txBody>
      </p:sp>
      <p:sp>
        <p:nvSpPr>
          <p:cNvPr id="38" name="Rectangle 37"/>
          <p:cNvSpPr/>
          <p:nvPr/>
        </p:nvSpPr>
        <p:spPr>
          <a:xfrm>
            <a:off x="8243617" y="5253686"/>
            <a:ext cx="3621062" cy="738664"/>
          </a:xfrm>
          <a:prstGeom prst="rect">
            <a:avLst/>
          </a:prstGeom>
        </p:spPr>
        <p:txBody>
          <a:bodyPr wrap="square">
            <a:spAutoFit/>
          </a:bodyPr>
          <a:lstStyle/>
          <a:p>
            <a:r>
              <a:rPr lang="en-US" sz="1400" dirty="0">
                <a:solidFill>
                  <a:schemeClr val="tx2"/>
                </a:solidFill>
              </a:rPr>
              <a:t>Integrate Cognizant Accelerators – D2R, Smart Spaces, Property Analytics 360, Digital Marketing Accelerator</a:t>
            </a:r>
          </a:p>
        </p:txBody>
      </p:sp>
      <p:pic>
        <p:nvPicPr>
          <p:cNvPr id="39" name="Picture 38">
            <a:extLst>
              <a:ext uri="{FF2B5EF4-FFF2-40B4-BE49-F238E27FC236}">
                <a16:creationId xmlns:a16="http://schemas.microsoft.com/office/drawing/2014/main" id="{83C58589-99A8-244D-BA98-28E89C780FC7}"/>
              </a:ext>
            </a:extLst>
          </p:cNvPr>
          <p:cNvPicPr>
            <a:picLocks noChangeAspect="1"/>
          </p:cNvPicPr>
          <p:nvPr/>
        </p:nvPicPr>
        <p:blipFill>
          <a:blip r:embed="rId8" cstate="screen">
            <a:duotone>
              <a:prstClr val="black"/>
              <a:schemeClr val="tx2">
                <a:tint val="45000"/>
                <a:satMod val="400000"/>
              </a:schemeClr>
            </a:duotone>
            <a:lum bright="-40000" contrast="20000"/>
            <a:extLst>
              <a:ext uri="{28A0092B-C50C-407E-A947-70E740481C1C}">
                <a14:useLocalDpi xmlns:a14="http://schemas.microsoft.com/office/drawing/2010/main"/>
              </a:ext>
            </a:extLst>
          </a:blip>
          <a:stretch>
            <a:fillRect/>
          </a:stretch>
        </p:blipFill>
        <p:spPr>
          <a:xfrm>
            <a:off x="7806556" y="2254614"/>
            <a:ext cx="384995" cy="343534"/>
          </a:xfrm>
          <a:prstGeom prst="rect">
            <a:avLst/>
          </a:prstGeom>
        </p:spPr>
      </p:pic>
      <p:pic>
        <p:nvPicPr>
          <p:cNvPr id="40" name="Picture 39"/>
          <p:cNvPicPr>
            <a:picLocks noChangeAspect="1"/>
          </p:cNvPicPr>
          <p:nvPr/>
        </p:nvPicPr>
        <p:blipFill>
          <a:blip r:embed="rId9">
            <a:biLevel thresh="75000"/>
          </a:blip>
          <a:stretch>
            <a:fillRect/>
          </a:stretch>
        </p:blipFill>
        <p:spPr>
          <a:xfrm>
            <a:off x="7771998" y="3000905"/>
            <a:ext cx="421974" cy="391186"/>
          </a:xfrm>
          <a:prstGeom prst="rect">
            <a:avLst/>
          </a:prstGeom>
        </p:spPr>
      </p:pic>
      <p:pic>
        <p:nvPicPr>
          <p:cNvPr id="41" name="Picture 40">
            <a:extLst>
              <a:ext uri="{FF2B5EF4-FFF2-40B4-BE49-F238E27FC236}">
                <a16:creationId xmlns:a16="http://schemas.microsoft.com/office/drawing/2014/main" id="{D4A5BE06-7D05-1D43-932F-94FCFCB03AEC}"/>
              </a:ext>
            </a:extLst>
          </p:cNvPr>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7875901" y="3826633"/>
            <a:ext cx="328891" cy="328891"/>
          </a:xfrm>
          <a:prstGeom prst="rect">
            <a:avLst/>
          </a:prstGeom>
        </p:spPr>
      </p:pic>
      <p:pic>
        <p:nvPicPr>
          <p:cNvPr id="42" name="Picture 41">
            <a:extLst>
              <a:ext uri="{FF2B5EF4-FFF2-40B4-BE49-F238E27FC236}">
                <a16:creationId xmlns:a16="http://schemas.microsoft.com/office/drawing/2014/main" id="{409454E9-5D9F-084C-9B96-2A33192E2BE6}"/>
              </a:ext>
            </a:extLst>
          </p:cNvPr>
          <p:cNvPicPr>
            <a:picLocks noChangeAspect="1"/>
          </p:cNvPicPr>
          <p:nvPr/>
        </p:nvPicPr>
        <p:blipFill>
          <a:blip r:embed="rId11"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7818104" y="4577923"/>
            <a:ext cx="388694" cy="304976"/>
          </a:xfrm>
          <a:prstGeom prst="rect">
            <a:avLst/>
          </a:prstGeom>
        </p:spPr>
      </p:pic>
      <p:pic>
        <p:nvPicPr>
          <p:cNvPr id="43" name="Picture 42">
            <a:extLst>
              <a:ext uri="{FF2B5EF4-FFF2-40B4-BE49-F238E27FC236}">
                <a16:creationId xmlns:a16="http://schemas.microsoft.com/office/drawing/2014/main" id="{37DB2053-5DF5-574C-B4D5-48D55A598751}"/>
              </a:ext>
            </a:extLst>
          </p:cNvPr>
          <p:cNvPicPr>
            <a:picLocks noChangeAspect="1"/>
          </p:cNvPicPr>
          <p:nvPr/>
        </p:nvPicPr>
        <p:blipFill>
          <a:blip r:embed="rId12" cstate="screen">
            <a:grayscl/>
            <a:extLst>
              <a:ext uri="{28A0092B-C50C-407E-A947-70E740481C1C}">
                <a14:useLocalDpi xmlns:a14="http://schemas.microsoft.com/office/drawing/2010/main"/>
              </a:ext>
            </a:extLst>
          </a:blip>
          <a:stretch>
            <a:fillRect/>
          </a:stretch>
        </p:blipFill>
        <p:spPr>
          <a:xfrm>
            <a:off x="7845189" y="5293150"/>
            <a:ext cx="379407" cy="379407"/>
          </a:xfrm>
          <a:prstGeom prst="rect">
            <a:avLst/>
          </a:prstGeom>
        </p:spPr>
      </p:pic>
      <p:sp>
        <p:nvSpPr>
          <p:cNvPr id="47" name="TextBox 46"/>
          <p:cNvSpPr txBox="1"/>
          <p:nvPr/>
        </p:nvSpPr>
        <p:spPr>
          <a:xfrm>
            <a:off x="496389" y="5776906"/>
            <a:ext cx="2481942" cy="169277"/>
          </a:xfrm>
          <a:prstGeom prst="rect">
            <a:avLst/>
          </a:prstGeom>
        </p:spPr>
        <p:txBody>
          <a:bodyPr wrap="square" lIns="0" tIns="0" rIns="0" bIns="0" rtlCol="0">
            <a:spAutoFit/>
          </a:bodyPr>
          <a:lstStyle/>
          <a:p>
            <a:pPr algn="l"/>
            <a:r>
              <a:rPr lang="en-US" sz="1100" i="1" dirty="0">
                <a:solidFill>
                  <a:schemeClr val="tx2"/>
                </a:solidFill>
              </a:rPr>
              <a:t>*UI, Middleware &amp; Database</a:t>
            </a:r>
          </a:p>
        </p:txBody>
      </p:sp>
    </p:spTree>
    <p:extLst>
      <p:ext uri="{BB962C8B-B14F-4D97-AF65-F5344CB8AC3E}">
        <p14:creationId xmlns:p14="http://schemas.microsoft.com/office/powerpoint/2010/main" val="1854460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9A89E751-88A0-D944-B015-AF234D5EF29E}"/>
              </a:ext>
            </a:extLst>
          </p:cNvPr>
          <p:cNvSpPr/>
          <p:nvPr/>
        </p:nvSpPr>
        <p:spPr>
          <a:xfrm>
            <a:off x="407199" y="1387630"/>
            <a:ext cx="11469455" cy="1185864"/>
          </a:xfrm>
          <a:prstGeom prst="rect">
            <a:avLst/>
          </a:prstGeom>
          <a:noFill/>
          <a:ln w="63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6353CE-8BDB-B440-94A7-A5E26634FC64}"/>
              </a:ext>
            </a:extLst>
          </p:cNvPr>
          <p:cNvSpPr>
            <a:spLocks noGrp="1"/>
          </p:cNvSpPr>
          <p:nvPr>
            <p:ph type="title"/>
          </p:nvPr>
        </p:nvSpPr>
        <p:spPr/>
        <p:txBody>
          <a:bodyPr/>
          <a:lstStyle/>
          <a:p>
            <a:r>
              <a:rPr lang="en-US" dirty="0"/>
              <a:t>Our Execution Approach </a:t>
            </a:r>
          </a:p>
        </p:txBody>
      </p:sp>
      <p:sp>
        <p:nvSpPr>
          <p:cNvPr id="3" name="Footer Placeholder 2">
            <a:extLst>
              <a:ext uri="{FF2B5EF4-FFF2-40B4-BE49-F238E27FC236}">
                <a16:creationId xmlns:a16="http://schemas.microsoft.com/office/drawing/2014/main" id="{63244E6A-3721-5C4C-97F2-547423550846}"/>
              </a:ext>
            </a:extLst>
          </p:cNvPr>
          <p:cNvSpPr>
            <a:spLocks noGrp="1"/>
          </p:cNvSpPr>
          <p:nvPr>
            <p:ph type="ftr" sz="quarter" idx="11"/>
          </p:nvPr>
        </p:nvSpPr>
        <p:spPr/>
        <p:txBody>
          <a:bodyPr/>
          <a:lstStyle/>
          <a:p>
            <a:r>
              <a:rPr lang="en-US" dirty="0"/>
              <a:t>© 2020 Cognizant</a:t>
            </a:r>
          </a:p>
        </p:txBody>
      </p:sp>
      <p:sp>
        <p:nvSpPr>
          <p:cNvPr id="5" name="Slide Number Placeholder 4">
            <a:extLst>
              <a:ext uri="{FF2B5EF4-FFF2-40B4-BE49-F238E27FC236}">
                <a16:creationId xmlns:a16="http://schemas.microsoft.com/office/drawing/2014/main" id="{E07B5772-5362-E74C-8EE4-ABFA0546C7B6}"/>
              </a:ext>
            </a:extLst>
          </p:cNvPr>
          <p:cNvSpPr>
            <a:spLocks noGrp="1"/>
          </p:cNvSpPr>
          <p:nvPr>
            <p:ph type="sldNum" sz="quarter" idx="12"/>
          </p:nvPr>
        </p:nvSpPr>
        <p:spPr>
          <a:prstGeom prst="rect">
            <a:avLst/>
          </a:prstGeom>
        </p:spPr>
        <p:txBody>
          <a:bodyPr/>
          <a:lstStyle/>
          <a:p>
            <a:fld id="{2EFEF571-C9B4-4D92-A7F7-315B894862A8}" type="slidenum">
              <a:rPr lang="en-US" smtClean="0"/>
              <a:pPr/>
              <a:t>6</a:t>
            </a:fld>
            <a:endParaRPr lang="en-US" dirty="0"/>
          </a:p>
        </p:txBody>
      </p:sp>
      <p:sp>
        <p:nvSpPr>
          <p:cNvPr id="11" name="Title 1">
            <a:extLst>
              <a:ext uri="{FF2B5EF4-FFF2-40B4-BE49-F238E27FC236}">
                <a16:creationId xmlns:a16="http://schemas.microsoft.com/office/drawing/2014/main" id="{526353CE-8BDB-B440-94A7-A5E26634FC64}"/>
              </a:ext>
            </a:extLst>
          </p:cNvPr>
          <p:cNvSpPr txBox="1">
            <a:spLocks/>
          </p:cNvSpPr>
          <p:nvPr/>
        </p:nvSpPr>
        <p:spPr>
          <a:xfrm>
            <a:off x="333499" y="873365"/>
            <a:ext cx="11456702" cy="406393"/>
          </a:xfrm>
          <a:prstGeom prst="rect">
            <a:avLst/>
          </a:prstGeom>
          <a:noFill/>
        </p:spPr>
        <p:txBody>
          <a:bodyPr vert="horz" wrap="square" lIns="0" tIns="0" rIns="0" bIns="0" rtlCol="0" anchor="t" anchorCtr="0">
            <a:spAutoFit/>
          </a:bodyPr>
          <a:lstStyle>
            <a:lvl1pPr algn="l" defTabSz="914400" rtl="0" eaLnBrk="1" latinLnBrk="0" hangingPunct="1">
              <a:lnSpc>
                <a:spcPct val="90000"/>
              </a:lnSpc>
              <a:spcBef>
                <a:spcPct val="0"/>
              </a:spcBef>
              <a:buNone/>
              <a:defRPr sz="2200" kern="1200">
                <a:solidFill>
                  <a:schemeClr val="tx1"/>
                </a:solidFill>
                <a:latin typeface="Arial" panose="020B0604020202020204" pitchFamily="34" charset="0"/>
                <a:ea typeface="+mj-ea"/>
                <a:cs typeface="Arial" panose="020B0604020202020204" pitchFamily="34" charset="0"/>
              </a:defRPr>
            </a:lvl1pPr>
          </a:lstStyle>
          <a:p>
            <a:pPr marL="0" marR="0" lvl="0" indent="0" algn="just" defTabSz="1219170" rtl="0" eaLnBrk="1" fontAlgn="auto" latinLnBrk="0" hangingPunct="1">
              <a:lnSpc>
                <a:spcPct val="90000"/>
              </a:lnSpc>
              <a:spcBef>
                <a:spcPct val="0"/>
              </a:spcBef>
              <a:spcAft>
                <a:spcPts val="0"/>
              </a:spcAft>
              <a:buClrTx/>
              <a:buSzTx/>
              <a:buFontTx/>
              <a:buNone/>
              <a:tabLst/>
              <a:defRPr/>
            </a:pPr>
            <a:r>
              <a:rPr kumimoji="0" lang="en-US" sz="1467" b="0" i="0" u="none" strike="noStrike" kern="1200" cap="none" spc="0" normalizeH="0" baseline="0" noProof="0" dirty="0">
                <a:ln>
                  <a:noFill/>
                </a:ln>
                <a:solidFill>
                  <a:schemeClr val="tx2">
                    <a:lumMod val="85000"/>
                    <a:lumOff val="15000"/>
                  </a:schemeClr>
                </a:solidFill>
                <a:effectLst/>
                <a:uLnTx/>
                <a:uFillTx/>
              </a:rPr>
              <a:t>Cognizant will follow a</a:t>
            </a:r>
            <a:r>
              <a:rPr kumimoji="0" lang="en-US" sz="1467" b="0" i="0" u="none" strike="noStrike" kern="1200" cap="none" spc="0" normalizeH="0" noProof="0" dirty="0">
                <a:ln>
                  <a:noFill/>
                </a:ln>
                <a:solidFill>
                  <a:schemeClr val="tx2">
                    <a:lumMod val="85000"/>
                    <a:lumOff val="15000"/>
                  </a:schemeClr>
                </a:solidFill>
                <a:effectLst/>
                <a:uLnTx/>
                <a:uFillTx/>
              </a:rPr>
              <a:t> wave based </a:t>
            </a:r>
            <a:r>
              <a:rPr kumimoji="0" lang="en-US" sz="1467" b="0" i="0" u="none" strike="noStrike" kern="1200" cap="none" spc="0" normalizeH="0" baseline="0" noProof="0" dirty="0">
                <a:ln>
                  <a:noFill/>
                </a:ln>
                <a:solidFill>
                  <a:schemeClr val="tx2">
                    <a:lumMod val="85000"/>
                    <a:lumOff val="15000"/>
                  </a:schemeClr>
                </a:solidFill>
                <a:effectLst/>
                <a:uLnTx/>
                <a:uFillTx/>
              </a:rPr>
              <a:t>execution carried out in the </a:t>
            </a:r>
            <a:r>
              <a:rPr lang="en-US" sz="1467" dirty="0">
                <a:solidFill>
                  <a:schemeClr val="tx2">
                    <a:lumMod val="85000"/>
                    <a:lumOff val="15000"/>
                  </a:schemeClr>
                </a:solidFill>
              </a:rPr>
              <a:t>following stages to </a:t>
            </a:r>
            <a:r>
              <a:rPr kumimoji="0" lang="en-US" sz="1467" b="0" i="0" u="none" strike="noStrike" kern="1200" cap="none" spc="0" normalizeH="0" baseline="0" noProof="0" dirty="0">
                <a:ln>
                  <a:noFill/>
                </a:ln>
                <a:solidFill>
                  <a:schemeClr val="tx2">
                    <a:lumMod val="85000"/>
                    <a:lumOff val="15000"/>
                  </a:schemeClr>
                </a:solidFill>
                <a:effectLst/>
                <a:uLnTx/>
                <a:uFillTx/>
              </a:rPr>
              <a:t>ensure higher user involvement </a:t>
            </a:r>
            <a:r>
              <a:rPr lang="en-US" sz="1467" dirty="0">
                <a:solidFill>
                  <a:schemeClr val="tx2">
                    <a:lumMod val="85000"/>
                    <a:lumOff val="15000"/>
                  </a:schemeClr>
                </a:solidFill>
              </a:rPr>
              <a:t>and early feedback incorporation</a:t>
            </a:r>
            <a:r>
              <a:rPr kumimoji="0" lang="en-US" sz="1467" b="0" i="0" u="none" strike="noStrike" kern="1200" cap="none" spc="0" normalizeH="0" baseline="0" noProof="0" dirty="0">
                <a:ln>
                  <a:noFill/>
                </a:ln>
                <a:solidFill>
                  <a:schemeClr val="tx2">
                    <a:lumMod val="85000"/>
                    <a:lumOff val="15000"/>
                  </a:schemeClr>
                </a:solidFill>
                <a:effectLst/>
                <a:uLnTx/>
                <a:uFillTx/>
              </a:rPr>
              <a:t>. </a:t>
            </a:r>
          </a:p>
        </p:txBody>
      </p:sp>
      <p:sp>
        <p:nvSpPr>
          <p:cNvPr id="17" name="Title 1">
            <a:extLst>
              <a:ext uri="{FF2B5EF4-FFF2-40B4-BE49-F238E27FC236}">
                <a16:creationId xmlns:a16="http://schemas.microsoft.com/office/drawing/2014/main" id="{5F645726-865D-964F-B578-74C3E8892C08}"/>
              </a:ext>
            </a:extLst>
          </p:cNvPr>
          <p:cNvSpPr txBox="1">
            <a:spLocks/>
          </p:cNvSpPr>
          <p:nvPr/>
        </p:nvSpPr>
        <p:spPr>
          <a:xfrm>
            <a:off x="374597" y="2814686"/>
            <a:ext cx="11759381" cy="203197"/>
          </a:xfrm>
          <a:prstGeom prst="rect">
            <a:avLst/>
          </a:prstGeom>
          <a:noFill/>
        </p:spPr>
        <p:txBody>
          <a:bodyPr vert="horz" wrap="square" lIns="0" tIns="0" rIns="0" bIns="0" rtlCol="0" anchor="t" anchorCtr="0">
            <a:spAutoFit/>
          </a:bodyPr>
          <a:lstStyle>
            <a:lvl1pPr algn="l" defTabSz="914400" rtl="0" eaLnBrk="1" latinLnBrk="0" hangingPunct="1">
              <a:lnSpc>
                <a:spcPct val="90000"/>
              </a:lnSpc>
              <a:spcBef>
                <a:spcPct val="0"/>
              </a:spcBef>
              <a:buNone/>
              <a:defRPr sz="2200" kern="1200">
                <a:solidFill>
                  <a:schemeClr val="tx1"/>
                </a:solidFill>
                <a:latin typeface="Arial" panose="020B0604020202020204" pitchFamily="34" charset="0"/>
                <a:ea typeface="+mj-ea"/>
                <a:cs typeface="Arial" panose="020B0604020202020204" pitchFamily="34" charset="0"/>
              </a:defRPr>
            </a:lvl1pPr>
          </a:lstStyle>
          <a:p>
            <a:pPr lvl="0" defTabSz="1219170">
              <a:defRPr/>
            </a:pPr>
            <a:r>
              <a:rPr lang="en-US" sz="1467" dirty="0">
                <a:solidFill>
                  <a:srgbClr val="000000"/>
                </a:solidFill>
              </a:rPr>
              <a:t>Cognizant recommends Iterative Model to deliver Stage 3 of this implementation:</a:t>
            </a:r>
            <a:endParaRPr lang="en-US" sz="1467" dirty="0">
              <a:solidFill>
                <a:srgbClr val="0033A0"/>
              </a:solidFill>
            </a:endParaRPr>
          </a:p>
        </p:txBody>
      </p:sp>
      <p:grpSp>
        <p:nvGrpSpPr>
          <p:cNvPr id="70" name="Group 69">
            <a:extLst>
              <a:ext uri="{FF2B5EF4-FFF2-40B4-BE49-F238E27FC236}">
                <a16:creationId xmlns:a16="http://schemas.microsoft.com/office/drawing/2014/main" id="{08D123EA-AA83-E546-9B4C-5264F1EF7863}"/>
              </a:ext>
            </a:extLst>
          </p:cNvPr>
          <p:cNvGrpSpPr/>
          <p:nvPr/>
        </p:nvGrpSpPr>
        <p:grpSpPr>
          <a:xfrm>
            <a:off x="644841" y="1467173"/>
            <a:ext cx="1010147" cy="443728"/>
            <a:chOff x="476568" y="1599215"/>
            <a:chExt cx="1010147" cy="443728"/>
          </a:xfrm>
        </p:grpSpPr>
        <p:sp>
          <p:nvSpPr>
            <p:cNvPr id="8" name="TextBox 7">
              <a:extLst>
                <a:ext uri="{FF2B5EF4-FFF2-40B4-BE49-F238E27FC236}">
                  <a16:creationId xmlns:a16="http://schemas.microsoft.com/office/drawing/2014/main" id="{E7FDC816-631B-5D4E-A938-09C4E123E51A}"/>
                </a:ext>
              </a:extLst>
            </p:cNvPr>
            <p:cNvSpPr txBox="1"/>
            <p:nvPr/>
          </p:nvSpPr>
          <p:spPr>
            <a:xfrm>
              <a:off x="476568" y="1858277"/>
              <a:ext cx="1010147" cy="184666"/>
            </a:xfrm>
            <a:prstGeom prst="rect">
              <a:avLst/>
            </a:prstGeom>
          </p:spPr>
          <p:txBody>
            <a:bodyPr wrap="square" lIns="0" tIns="0" rIns="0" bIns="0" rtlCol="0">
              <a:spAutoFit/>
            </a:bodyPr>
            <a:lstStyle/>
            <a:p>
              <a:pPr algn="ctr"/>
              <a:r>
                <a:rPr lang="en-US" sz="1200" b="1" dirty="0">
                  <a:solidFill>
                    <a:schemeClr val="tx2"/>
                  </a:solidFill>
                </a:rPr>
                <a:t>Due Diligence </a:t>
              </a:r>
            </a:p>
          </p:txBody>
        </p:sp>
        <p:sp>
          <p:nvSpPr>
            <p:cNvPr id="9" name="TextBox 8">
              <a:extLst>
                <a:ext uri="{FF2B5EF4-FFF2-40B4-BE49-F238E27FC236}">
                  <a16:creationId xmlns:a16="http://schemas.microsoft.com/office/drawing/2014/main" id="{5CCBFF82-2380-5C45-9DED-DFC99D6D80F6}"/>
                </a:ext>
              </a:extLst>
            </p:cNvPr>
            <p:cNvSpPr txBox="1"/>
            <p:nvPr/>
          </p:nvSpPr>
          <p:spPr>
            <a:xfrm>
              <a:off x="586064" y="1599215"/>
              <a:ext cx="636393" cy="215444"/>
            </a:xfrm>
            <a:prstGeom prst="rect">
              <a:avLst/>
            </a:prstGeom>
          </p:spPr>
          <p:txBody>
            <a:bodyPr wrap="none" lIns="0" tIns="0" rIns="0" bIns="0" rtlCol="0">
              <a:spAutoFit/>
            </a:bodyPr>
            <a:lstStyle/>
            <a:p>
              <a:pPr algn="ctr"/>
              <a:r>
                <a:rPr lang="en-US" sz="1400" b="1" dirty="0">
                  <a:solidFill>
                    <a:schemeClr val="bg1">
                      <a:lumMod val="50000"/>
                    </a:schemeClr>
                  </a:solidFill>
                </a:rPr>
                <a:t>Stage 1</a:t>
              </a:r>
            </a:p>
          </p:txBody>
        </p:sp>
      </p:grpSp>
      <p:grpSp>
        <p:nvGrpSpPr>
          <p:cNvPr id="69" name="Group 68">
            <a:extLst>
              <a:ext uri="{FF2B5EF4-FFF2-40B4-BE49-F238E27FC236}">
                <a16:creationId xmlns:a16="http://schemas.microsoft.com/office/drawing/2014/main" id="{A582B1A2-BA63-7849-8E60-FCD6AB709EEB}"/>
              </a:ext>
            </a:extLst>
          </p:cNvPr>
          <p:cNvGrpSpPr/>
          <p:nvPr/>
        </p:nvGrpSpPr>
        <p:grpSpPr>
          <a:xfrm>
            <a:off x="2118346" y="1479067"/>
            <a:ext cx="1618617" cy="616500"/>
            <a:chOff x="1383875" y="1611109"/>
            <a:chExt cx="1618617" cy="616500"/>
          </a:xfrm>
        </p:grpSpPr>
        <p:sp>
          <p:nvSpPr>
            <p:cNvPr id="10" name="TextBox 9">
              <a:extLst>
                <a:ext uri="{FF2B5EF4-FFF2-40B4-BE49-F238E27FC236}">
                  <a16:creationId xmlns:a16="http://schemas.microsoft.com/office/drawing/2014/main" id="{1E4AD27F-C042-1840-8029-0383DFE75CEF}"/>
                </a:ext>
              </a:extLst>
            </p:cNvPr>
            <p:cNvSpPr txBox="1"/>
            <p:nvPr/>
          </p:nvSpPr>
          <p:spPr>
            <a:xfrm>
              <a:off x="1383875" y="1858277"/>
              <a:ext cx="1618617" cy="369332"/>
            </a:xfrm>
            <a:prstGeom prst="rect">
              <a:avLst/>
            </a:prstGeom>
          </p:spPr>
          <p:txBody>
            <a:bodyPr wrap="square" lIns="0" tIns="0" rIns="0" bIns="0" rtlCol="0">
              <a:spAutoFit/>
            </a:bodyPr>
            <a:lstStyle/>
            <a:p>
              <a:pPr algn="ctr"/>
              <a:r>
                <a:rPr lang="en-US" sz="1200" b="1" dirty="0">
                  <a:solidFill>
                    <a:schemeClr val="tx2"/>
                  </a:solidFill>
                </a:rPr>
                <a:t>Design &amp; Framework Development</a:t>
              </a:r>
            </a:p>
          </p:txBody>
        </p:sp>
        <p:sp>
          <p:nvSpPr>
            <p:cNvPr id="18" name="TextBox 17">
              <a:extLst>
                <a:ext uri="{FF2B5EF4-FFF2-40B4-BE49-F238E27FC236}">
                  <a16:creationId xmlns:a16="http://schemas.microsoft.com/office/drawing/2014/main" id="{6E2BD2ED-784E-844B-99D4-D56AA99F1C0D}"/>
                </a:ext>
              </a:extLst>
            </p:cNvPr>
            <p:cNvSpPr txBox="1"/>
            <p:nvPr/>
          </p:nvSpPr>
          <p:spPr>
            <a:xfrm>
              <a:off x="1799605" y="1611109"/>
              <a:ext cx="636393" cy="215444"/>
            </a:xfrm>
            <a:prstGeom prst="rect">
              <a:avLst/>
            </a:prstGeom>
          </p:spPr>
          <p:txBody>
            <a:bodyPr wrap="none" lIns="0" tIns="0" rIns="0" bIns="0" rtlCol="0">
              <a:spAutoFit/>
            </a:bodyPr>
            <a:lstStyle/>
            <a:p>
              <a:pPr algn="ctr"/>
              <a:r>
                <a:rPr lang="en-US" sz="1400" b="1" dirty="0">
                  <a:solidFill>
                    <a:schemeClr val="bg1">
                      <a:lumMod val="50000"/>
                    </a:schemeClr>
                  </a:solidFill>
                </a:rPr>
                <a:t>Stage 2</a:t>
              </a:r>
            </a:p>
          </p:txBody>
        </p:sp>
      </p:grpSp>
      <p:grpSp>
        <p:nvGrpSpPr>
          <p:cNvPr id="68" name="Group 67">
            <a:extLst>
              <a:ext uri="{FF2B5EF4-FFF2-40B4-BE49-F238E27FC236}">
                <a16:creationId xmlns:a16="http://schemas.microsoft.com/office/drawing/2014/main" id="{36BEEDB9-2700-7E43-8C05-332FD17B295C}"/>
              </a:ext>
            </a:extLst>
          </p:cNvPr>
          <p:cNvGrpSpPr/>
          <p:nvPr/>
        </p:nvGrpSpPr>
        <p:grpSpPr>
          <a:xfrm>
            <a:off x="4179388" y="1479067"/>
            <a:ext cx="1942672" cy="1170498"/>
            <a:chOff x="3244043" y="1611109"/>
            <a:chExt cx="1754381" cy="1170498"/>
          </a:xfrm>
        </p:grpSpPr>
        <p:sp>
          <p:nvSpPr>
            <p:cNvPr id="12" name="TextBox 11">
              <a:extLst>
                <a:ext uri="{FF2B5EF4-FFF2-40B4-BE49-F238E27FC236}">
                  <a16:creationId xmlns:a16="http://schemas.microsoft.com/office/drawing/2014/main" id="{8CD82B2B-435A-764E-AED2-CFB8937364C7}"/>
                </a:ext>
              </a:extLst>
            </p:cNvPr>
            <p:cNvSpPr txBox="1"/>
            <p:nvPr/>
          </p:nvSpPr>
          <p:spPr>
            <a:xfrm>
              <a:off x="3244043" y="1858277"/>
              <a:ext cx="1754381" cy="923330"/>
            </a:xfrm>
            <a:prstGeom prst="rect">
              <a:avLst/>
            </a:prstGeom>
          </p:spPr>
          <p:txBody>
            <a:bodyPr wrap="square" lIns="0" tIns="0" rIns="0" bIns="0" rtlCol="0">
              <a:spAutoFit/>
            </a:bodyPr>
            <a:lstStyle/>
            <a:p>
              <a:pPr algn="ctr"/>
              <a:r>
                <a:rPr lang="en-US" sz="1200" b="1" dirty="0">
                  <a:solidFill>
                    <a:schemeClr val="tx2"/>
                  </a:solidFill>
                </a:rPr>
                <a:t>Build &amp; SIT with early UAT for key of modules,</a:t>
              </a:r>
            </a:p>
            <a:p>
              <a:pPr algn="ctr"/>
              <a:r>
                <a:rPr lang="en-US" sz="1200" b="1" dirty="0">
                  <a:solidFill>
                    <a:schemeClr val="tx2"/>
                  </a:solidFill>
                </a:rPr>
                <a:t>Data Migration for pilot property variants</a:t>
              </a:r>
            </a:p>
            <a:p>
              <a:pPr algn="ctr"/>
              <a:endParaRPr lang="en-US" sz="1200" b="1" dirty="0">
                <a:solidFill>
                  <a:schemeClr val="tx2"/>
                </a:solidFill>
              </a:endParaRPr>
            </a:p>
          </p:txBody>
        </p:sp>
        <p:sp>
          <p:nvSpPr>
            <p:cNvPr id="19" name="TextBox 18">
              <a:extLst>
                <a:ext uri="{FF2B5EF4-FFF2-40B4-BE49-F238E27FC236}">
                  <a16:creationId xmlns:a16="http://schemas.microsoft.com/office/drawing/2014/main" id="{3CEB6EB4-35BE-3043-A722-ECA3C8C8A76C}"/>
                </a:ext>
              </a:extLst>
            </p:cNvPr>
            <p:cNvSpPr txBox="1"/>
            <p:nvPr/>
          </p:nvSpPr>
          <p:spPr>
            <a:xfrm>
              <a:off x="3767532" y="1611109"/>
              <a:ext cx="636393" cy="215444"/>
            </a:xfrm>
            <a:prstGeom prst="rect">
              <a:avLst/>
            </a:prstGeom>
          </p:spPr>
          <p:txBody>
            <a:bodyPr wrap="none" lIns="0" tIns="0" rIns="0" bIns="0" rtlCol="0">
              <a:spAutoFit/>
            </a:bodyPr>
            <a:lstStyle/>
            <a:p>
              <a:pPr algn="ctr"/>
              <a:r>
                <a:rPr lang="en-US" sz="1400" b="1" dirty="0">
                  <a:solidFill>
                    <a:schemeClr val="bg1">
                      <a:lumMod val="50000"/>
                    </a:schemeClr>
                  </a:solidFill>
                </a:rPr>
                <a:t>Stage 3</a:t>
              </a:r>
            </a:p>
          </p:txBody>
        </p:sp>
      </p:grpSp>
      <p:grpSp>
        <p:nvGrpSpPr>
          <p:cNvPr id="67" name="Group 66">
            <a:extLst>
              <a:ext uri="{FF2B5EF4-FFF2-40B4-BE49-F238E27FC236}">
                <a16:creationId xmlns:a16="http://schemas.microsoft.com/office/drawing/2014/main" id="{5B99A44E-B926-E546-A96F-BC111BCA0778}"/>
              </a:ext>
            </a:extLst>
          </p:cNvPr>
          <p:cNvGrpSpPr/>
          <p:nvPr/>
        </p:nvGrpSpPr>
        <p:grpSpPr>
          <a:xfrm>
            <a:off x="6363456" y="1479067"/>
            <a:ext cx="1900040" cy="955465"/>
            <a:chOff x="5319729" y="1611109"/>
            <a:chExt cx="1095193" cy="955465"/>
          </a:xfrm>
        </p:grpSpPr>
        <p:sp>
          <p:nvSpPr>
            <p:cNvPr id="13" name="TextBox 12">
              <a:extLst>
                <a:ext uri="{FF2B5EF4-FFF2-40B4-BE49-F238E27FC236}">
                  <a16:creationId xmlns:a16="http://schemas.microsoft.com/office/drawing/2014/main" id="{B224A520-03DC-3D44-A915-7253BC06F900}"/>
                </a:ext>
              </a:extLst>
            </p:cNvPr>
            <p:cNvSpPr txBox="1"/>
            <p:nvPr/>
          </p:nvSpPr>
          <p:spPr>
            <a:xfrm>
              <a:off x="5319729" y="1827910"/>
              <a:ext cx="1095193" cy="738664"/>
            </a:xfrm>
            <a:prstGeom prst="rect">
              <a:avLst/>
            </a:prstGeom>
          </p:spPr>
          <p:txBody>
            <a:bodyPr wrap="square" lIns="0" tIns="0" rIns="0" bIns="0" rtlCol="0">
              <a:spAutoFit/>
            </a:bodyPr>
            <a:lstStyle/>
            <a:p>
              <a:pPr algn="ctr"/>
              <a:r>
                <a:rPr lang="en-US" sz="1200" b="1" dirty="0">
                  <a:solidFill>
                    <a:schemeClr val="tx2"/>
                  </a:solidFill>
                </a:rPr>
                <a:t>Data Migration &amp; UAT of all PMS modules completed</a:t>
              </a:r>
            </a:p>
          </p:txBody>
        </p:sp>
        <p:sp>
          <p:nvSpPr>
            <p:cNvPr id="20" name="TextBox 19">
              <a:extLst>
                <a:ext uri="{FF2B5EF4-FFF2-40B4-BE49-F238E27FC236}">
                  <a16:creationId xmlns:a16="http://schemas.microsoft.com/office/drawing/2014/main" id="{BCB40A64-3679-E147-AAFF-F510D167737D}"/>
                </a:ext>
              </a:extLst>
            </p:cNvPr>
            <p:cNvSpPr txBox="1"/>
            <p:nvPr/>
          </p:nvSpPr>
          <p:spPr>
            <a:xfrm>
              <a:off x="5549129" y="1611109"/>
              <a:ext cx="636393" cy="215444"/>
            </a:xfrm>
            <a:prstGeom prst="rect">
              <a:avLst/>
            </a:prstGeom>
          </p:spPr>
          <p:txBody>
            <a:bodyPr wrap="none" lIns="0" tIns="0" rIns="0" bIns="0" rtlCol="0">
              <a:spAutoFit/>
            </a:bodyPr>
            <a:lstStyle/>
            <a:p>
              <a:pPr algn="ctr"/>
              <a:r>
                <a:rPr lang="en-US" sz="1400" b="1" dirty="0">
                  <a:solidFill>
                    <a:schemeClr val="bg1">
                      <a:lumMod val="50000"/>
                    </a:schemeClr>
                  </a:solidFill>
                </a:rPr>
                <a:t>Stage 4</a:t>
              </a:r>
            </a:p>
          </p:txBody>
        </p:sp>
      </p:grpSp>
      <p:grpSp>
        <p:nvGrpSpPr>
          <p:cNvPr id="66" name="Group 65">
            <a:extLst>
              <a:ext uri="{FF2B5EF4-FFF2-40B4-BE49-F238E27FC236}">
                <a16:creationId xmlns:a16="http://schemas.microsoft.com/office/drawing/2014/main" id="{AEC6F582-13F2-854B-ABE3-D4FFC2E218D0}"/>
              </a:ext>
            </a:extLst>
          </p:cNvPr>
          <p:cNvGrpSpPr/>
          <p:nvPr/>
        </p:nvGrpSpPr>
        <p:grpSpPr>
          <a:xfrm>
            <a:off x="8445431" y="1479067"/>
            <a:ext cx="1692492" cy="814173"/>
            <a:chOff x="6977932" y="1598102"/>
            <a:chExt cx="1538136" cy="814173"/>
          </a:xfrm>
        </p:grpSpPr>
        <p:sp>
          <p:nvSpPr>
            <p:cNvPr id="14" name="TextBox 13">
              <a:extLst>
                <a:ext uri="{FF2B5EF4-FFF2-40B4-BE49-F238E27FC236}">
                  <a16:creationId xmlns:a16="http://schemas.microsoft.com/office/drawing/2014/main" id="{995B1673-3791-C140-9254-0784B076516A}"/>
                </a:ext>
              </a:extLst>
            </p:cNvPr>
            <p:cNvSpPr txBox="1"/>
            <p:nvPr/>
          </p:nvSpPr>
          <p:spPr>
            <a:xfrm>
              <a:off x="6977932" y="1858277"/>
              <a:ext cx="1538136" cy="553998"/>
            </a:xfrm>
            <a:prstGeom prst="rect">
              <a:avLst/>
            </a:prstGeom>
          </p:spPr>
          <p:txBody>
            <a:bodyPr wrap="square" lIns="0" tIns="0" rIns="0" bIns="0" rtlCol="0">
              <a:spAutoFit/>
            </a:bodyPr>
            <a:lstStyle/>
            <a:p>
              <a:pPr algn="ctr"/>
              <a:r>
                <a:rPr lang="en-US" sz="1200" b="1" dirty="0">
                  <a:solidFill>
                    <a:schemeClr val="tx2"/>
                  </a:solidFill>
                </a:rPr>
                <a:t>Deployment &amp; Go-Live for pilot properties</a:t>
              </a:r>
            </a:p>
          </p:txBody>
        </p:sp>
        <p:sp>
          <p:nvSpPr>
            <p:cNvPr id="21" name="TextBox 20">
              <a:extLst>
                <a:ext uri="{FF2B5EF4-FFF2-40B4-BE49-F238E27FC236}">
                  <a16:creationId xmlns:a16="http://schemas.microsoft.com/office/drawing/2014/main" id="{59DF5462-7194-9148-9CE2-83B34931555F}"/>
                </a:ext>
              </a:extLst>
            </p:cNvPr>
            <p:cNvSpPr txBox="1"/>
            <p:nvPr/>
          </p:nvSpPr>
          <p:spPr>
            <a:xfrm>
              <a:off x="7405217" y="1598102"/>
              <a:ext cx="636393" cy="215444"/>
            </a:xfrm>
            <a:prstGeom prst="rect">
              <a:avLst/>
            </a:prstGeom>
          </p:spPr>
          <p:txBody>
            <a:bodyPr wrap="none" lIns="0" tIns="0" rIns="0" bIns="0" rtlCol="0">
              <a:spAutoFit/>
            </a:bodyPr>
            <a:lstStyle/>
            <a:p>
              <a:pPr algn="ctr"/>
              <a:r>
                <a:rPr lang="en-US" sz="1400" b="1" dirty="0">
                  <a:solidFill>
                    <a:schemeClr val="bg1">
                      <a:lumMod val="50000"/>
                    </a:schemeClr>
                  </a:solidFill>
                </a:rPr>
                <a:t>Stage 5</a:t>
              </a:r>
            </a:p>
          </p:txBody>
        </p:sp>
      </p:grpSp>
      <p:grpSp>
        <p:nvGrpSpPr>
          <p:cNvPr id="65" name="Group 64">
            <a:extLst>
              <a:ext uri="{FF2B5EF4-FFF2-40B4-BE49-F238E27FC236}">
                <a16:creationId xmlns:a16="http://schemas.microsoft.com/office/drawing/2014/main" id="{3D1A4C0D-8BE1-F04F-AED1-8032652B2DC2}"/>
              </a:ext>
            </a:extLst>
          </p:cNvPr>
          <p:cNvGrpSpPr/>
          <p:nvPr/>
        </p:nvGrpSpPr>
        <p:grpSpPr>
          <a:xfrm>
            <a:off x="10216139" y="1479067"/>
            <a:ext cx="1386418" cy="431834"/>
            <a:chOff x="8758777" y="1611109"/>
            <a:chExt cx="1386418" cy="431834"/>
          </a:xfrm>
        </p:grpSpPr>
        <p:sp>
          <p:nvSpPr>
            <p:cNvPr id="15" name="TextBox 14">
              <a:extLst>
                <a:ext uri="{FF2B5EF4-FFF2-40B4-BE49-F238E27FC236}">
                  <a16:creationId xmlns:a16="http://schemas.microsoft.com/office/drawing/2014/main" id="{4380A45B-49A0-5C40-A78E-06BE036D1712}"/>
                </a:ext>
              </a:extLst>
            </p:cNvPr>
            <p:cNvSpPr txBox="1"/>
            <p:nvPr/>
          </p:nvSpPr>
          <p:spPr>
            <a:xfrm>
              <a:off x="8758777" y="1858277"/>
              <a:ext cx="1386418" cy="184666"/>
            </a:xfrm>
            <a:prstGeom prst="rect">
              <a:avLst/>
            </a:prstGeom>
          </p:spPr>
          <p:txBody>
            <a:bodyPr wrap="square" lIns="0" tIns="0" rIns="0" bIns="0" rtlCol="0">
              <a:spAutoFit/>
            </a:bodyPr>
            <a:lstStyle>
              <a:defPPr>
                <a:defRPr lang="en-US"/>
              </a:defPPr>
              <a:lvl1pPr>
                <a:defRPr sz="1200" b="1">
                  <a:solidFill>
                    <a:schemeClr val="tx2"/>
                  </a:solidFill>
                </a:defRPr>
              </a:lvl1pPr>
            </a:lstStyle>
            <a:p>
              <a:pPr algn="ctr"/>
              <a:r>
                <a:rPr lang="en-US" dirty="0" err="1"/>
                <a:t>Hypercare</a:t>
              </a:r>
              <a:endParaRPr lang="en-US" dirty="0"/>
            </a:p>
          </p:txBody>
        </p:sp>
        <p:sp>
          <p:nvSpPr>
            <p:cNvPr id="22" name="TextBox 21">
              <a:extLst>
                <a:ext uri="{FF2B5EF4-FFF2-40B4-BE49-F238E27FC236}">
                  <a16:creationId xmlns:a16="http://schemas.microsoft.com/office/drawing/2014/main" id="{2043EFE6-6C50-654D-90DA-58851125ED55}"/>
                </a:ext>
              </a:extLst>
            </p:cNvPr>
            <p:cNvSpPr txBox="1"/>
            <p:nvPr/>
          </p:nvSpPr>
          <p:spPr>
            <a:xfrm>
              <a:off x="9133790" y="1611109"/>
              <a:ext cx="636393" cy="215444"/>
            </a:xfrm>
            <a:prstGeom prst="rect">
              <a:avLst/>
            </a:prstGeom>
          </p:spPr>
          <p:txBody>
            <a:bodyPr wrap="none" lIns="0" tIns="0" rIns="0" bIns="0" rtlCol="0">
              <a:spAutoFit/>
            </a:bodyPr>
            <a:lstStyle/>
            <a:p>
              <a:pPr algn="ctr"/>
              <a:r>
                <a:rPr lang="en-US" sz="1400" b="1" dirty="0">
                  <a:solidFill>
                    <a:schemeClr val="bg1">
                      <a:lumMod val="50000"/>
                    </a:schemeClr>
                  </a:solidFill>
                </a:rPr>
                <a:t>Stage 6</a:t>
              </a:r>
            </a:p>
          </p:txBody>
        </p:sp>
      </p:grpSp>
      <p:grpSp>
        <p:nvGrpSpPr>
          <p:cNvPr id="7" name="Group 6"/>
          <p:cNvGrpSpPr/>
          <p:nvPr/>
        </p:nvGrpSpPr>
        <p:grpSpPr>
          <a:xfrm>
            <a:off x="30219" y="3213492"/>
            <a:ext cx="11431639" cy="3061530"/>
            <a:chOff x="699102" y="3131306"/>
            <a:chExt cx="11431639" cy="3061530"/>
          </a:xfrm>
        </p:grpSpPr>
        <p:grpSp>
          <p:nvGrpSpPr>
            <p:cNvPr id="62" name="Group 61">
              <a:extLst>
                <a:ext uri="{FF2B5EF4-FFF2-40B4-BE49-F238E27FC236}">
                  <a16:creationId xmlns:a16="http://schemas.microsoft.com/office/drawing/2014/main" id="{8DB889BC-376D-F541-AFA3-8C455DA17ADC}"/>
                </a:ext>
              </a:extLst>
            </p:cNvPr>
            <p:cNvGrpSpPr/>
            <p:nvPr/>
          </p:nvGrpSpPr>
          <p:grpSpPr>
            <a:xfrm>
              <a:off x="699102" y="3131306"/>
              <a:ext cx="11431639" cy="3061530"/>
              <a:chOff x="699102" y="3007736"/>
              <a:chExt cx="11431639" cy="3061530"/>
            </a:xfrm>
          </p:grpSpPr>
          <p:sp>
            <p:nvSpPr>
              <p:cNvPr id="61" name="Rectangle 60">
                <a:extLst>
                  <a:ext uri="{FF2B5EF4-FFF2-40B4-BE49-F238E27FC236}">
                    <a16:creationId xmlns:a16="http://schemas.microsoft.com/office/drawing/2014/main" id="{D21E6439-CA5F-8A49-88DB-0CBC439AE240}"/>
                  </a:ext>
                </a:extLst>
              </p:cNvPr>
              <p:cNvSpPr/>
              <p:nvPr/>
            </p:nvSpPr>
            <p:spPr>
              <a:xfrm>
                <a:off x="2909219" y="5563852"/>
                <a:ext cx="7457805" cy="50541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AE32D46C-3B9D-E449-9830-9334844475FA}"/>
                  </a:ext>
                </a:extLst>
              </p:cNvPr>
              <p:cNvGrpSpPr/>
              <p:nvPr/>
            </p:nvGrpSpPr>
            <p:grpSpPr>
              <a:xfrm>
                <a:off x="699102" y="3007736"/>
                <a:ext cx="11431639" cy="3005392"/>
                <a:chOff x="91767" y="3231156"/>
                <a:chExt cx="11431639" cy="3005392"/>
              </a:xfrm>
            </p:grpSpPr>
            <p:sp>
              <p:nvSpPr>
                <p:cNvPr id="58" name="Triangle 57">
                  <a:extLst>
                    <a:ext uri="{FF2B5EF4-FFF2-40B4-BE49-F238E27FC236}">
                      <a16:creationId xmlns:a16="http://schemas.microsoft.com/office/drawing/2014/main" id="{E9459FA1-0D00-9E4A-BCA6-D3C238A711E6}"/>
                    </a:ext>
                  </a:extLst>
                </p:cNvPr>
                <p:cNvSpPr/>
                <p:nvPr/>
              </p:nvSpPr>
              <p:spPr>
                <a:xfrm>
                  <a:off x="2352190" y="5153387"/>
                  <a:ext cx="8045483" cy="595209"/>
                </a:xfrm>
                <a:prstGeom prst="triangle">
                  <a:avLst>
                    <a:gd name="adj" fmla="val 46103"/>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91767" y="3238684"/>
                  <a:ext cx="11431639" cy="767454"/>
                </a:xfrm>
                <a:prstGeom prst="rect">
                  <a:avLst/>
                </a:prstGeom>
              </p:spPr>
              <p:txBody>
                <a:bodyPr wrap="square">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0033A0"/>
                    </a:solidFill>
                    <a:effectLst/>
                    <a:uLnTx/>
                    <a:uFillTx/>
                    <a:latin typeface="Arial" panose="020B0604020202020204"/>
                    <a:ea typeface="+mn-ea"/>
                    <a:cs typeface="+mn-cs"/>
                  </a:endParaRPr>
                </a:p>
                <a:p>
                  <a:pPr marL="0" marR="0" lvl="0" indent="0" algn="just" defTabSz="1219170" rtl="0" eaLnBrk="1" fontAlgn="auto" latinLnBrk="0" hangingPunct="1">
                    <a:lnSpc>
                      <a:spcPct val="9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just" defTabSz="1219170" rtl="0" eaLnBrk="1" fontAlgn="auto" latinLnBrk="0" hangingPunct="1">
                    <a:lnSpc>
                      <a:spcPct val="9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grpSp>
              <p:nvGrpSpPr>
                <p:cNvPr id="32" name="Group 31">
                  <a:extLst>
                    <a:ext uri="{FF2B5EF4-FFF2-40B4-BE49-F238E27FC236}">
                      <a16:creationId xmlns:a16="http://schemas.microsoft.com/office/drawing/2014/main" id="{28D19D31-5491-5847-AEBE-BFD92659C3CB}"/>
                    </a:ext>
                  </a:extLst>
                </p:cNvPr>
                <p:cNvGrpSpPr/>
                <p:nvPr/>
              </p:nvGrpSpPr>
              <p:grpSpPr>
                <a:xfrm rot="16200000">
                  <a:off x="682649" y="4076870"/>
                  <a:ext cx="2096364" cy="1062593"/>
                  <a:chOff x="385129" y="2262263"/>
                  <a:chExt cx="2096364" cy="1149284"/>
                </a:xfrm>
              </p:grpSpPr>
              <p:sp>
                <p:nvSpPr>
                  <p:cNvPr id="24" name="Rectangle 23">
                    <a:extLst>
                      <a:ext uri="{FF2B5EF4-FFF2-40B4-BE49-F238E27FC236}">
                        <a16:creationId xmlns:a16="http://schemas.microsoft.com/office/drawing/2014/main" id="{2CFCD113-6EC9-B048-85AB-0B7C8D1F2BE7}"/>
                      </a:ext>
                    </a:extLst>
                  </p:cNvPr>
                  <p:cNvSpPr/>
                  <p:nvPr/>
                </p:nvSpPr>
                <p:spPr>
                  <a:xfrm>
                    <a:off x="385129" y="2262263"/>
                    <a:ext cx="2096364" cy="5467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Due Diligence</a:t>
                    </a:r>
                  </a:p>
                </p:txBody>
              </p:sp>
              <p:sp>
                <p:nvSpPr>
                  <p:cNvPr id="25" name="Rectangle 24">
                    <a:extLst>
                      <a:ext uri="{FF2B5EF4-FFF2-40B4-BE49-F238E27FC236}">
                        <a16:creationId xmlns:a16="http://schemas.microsoft.com/office/drawing/2014/main" id="{8E6B4F08-30E4-1142-9B48-D066B57BDA89}"/>
                      </a:ext>
                    </a:extLst>
                  </p:cNvPr>
                  <p:cNvSpPr/>
                  <p:nvPr/>
                </p:nvSpPr>
                <p:spPr>
                  <a:xfrm>
                    <a:off x="385129" y="2864821"/>
                    <a:ext cx="2096364" cy="5467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Design &amp; Framework</a:t>
                    </a:r>
                  </a:p>
                </p:txBody>
              </p:sp>
            </p:grpSp>
            <p:grpSp>
              <p:nvGrpSpPr>
                <p:cNvPr id="31" name="Group 30">
                  <a:extLst>
                    <a:ext uri="{FF2B5EF4-FFF2-40B4-BE49-F238E27FC236}">
                      <a16:creationId xmlns:a16="http://schemas.microsoft.com/office/drawing/2014/main" id="{C86CF02F-FBA6-9149-9233-38FC4242991F}"/>
                    </a:ext>
                  </a:extLst>
                </p:cNvPr>
                <p:cNvGrpSpPr/>
                <p:nvPr/>
              </p:nvGrpSpPr>
              <p:grpSpPr>
                <a:xfrm rot="16200000">
                  <a:off x="9094796" y="3940834"/>
                  <a:ext cx="2106407" cy="1288318"/>
                  <a:chOff x="358107" y="6274019"/>
                  <a:chExt cx="2106407" cy="1785511"/>
                </a:xfrm>
              </p:grpSpPr>
              <p:sp>
                <p:nvSpPr>
                  <p:cNvPr id="27" name="Rectangle 26">
                    <a:extLst>
                      <a:ext uri="{FF2B5EF4-FFF2-40B4-BE49-F238E27FC236}">
                        <a16:creationId xmlns:a16="http://schemas.microsoft.com/office/drawing/2014/main" id="{9E8759EC-81F3-8248-B303-F0912A2838A1}"/>
                      </a:ext>
                    </a:extLst>
                  </p:cNvPr>
                  <p:cNvSpPr/>
                  <p:nvPr/>
                </p:nvSpPr>
                <p:spPr>
                  <a:xfrm>
                    <a:off x="368150" y="6274019"/>
                    <a:ext cx="2096364" cy="5467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UAT completion</a:t>
                    </a:r>
                  </a:p>
                </p:txBody>
              </p:sp>
              <p:sp>
                <p:nvSpPr>
                  <p:cNvPr id="28" name="Rectangle 27">
                    <a:extLst>
                      <a:ext uri="{FF2B5EF4-FFF2-40B4-BE49-F238E27FC236}">
                        <a16:creationId xmlns:a16="http://schemas.microsoft.com/office/drawing/2014/main" id="{7F93CA34-5803-F546-8F8D-66BBBEB92968}"/>
                      </a:ext>
                    </a:extLst>
                  </p:cNvPr>
                  <p:cNvSpPr/>
                  <p:nvPr/>
                </p:nvSpPr>
                <p:spPr>
                  <a:xfrm>
                    <a:off x="358108" y="6903670"/>
                    <a:ext cx="2096364" cy="5467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Deployment &amp; Go Live</a:t>
                    </a:r>
                  </a:p>
                </p:txBody>
              </p:sp>
              <p:sp>
                <p:nvSpPr>
                  <p:cNvPr id="29" name="Rectangle 28">
                    <a:extLst>
                      <a:ext uri="{FF2B5EF4-FFF2-40B4-BE49-F238E27FC236}">
                        <a16:creationId xmlns:a16="http://schemas.microsoft.com/office/drawing/2014/main" id="{6306745D-03B0-064C-98FF-B0678713DEE8}"/>
                      </a:ext>
                    </a:extLst>
                  </p:cNvPr>
                  <p:cNvSpPr/>
                  <p:nvPr/>
                </p:nvSpPr>
                <p:spPr>
                  <a:xfrm>
                    <a:off x="358107" y="7512804"/>
                    <a:ext cx="2096364" cy="54672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Hyper care</a:t>
                    </a:r>
                  </a:p>
                </p:txBody>
              </p:sp>
            </p:grpSp>
            <p:sp>
              <p:nvSpPr>
                <p:cNvPr id="34" name="Rectangle 33">
                  <a:extLst>
                    <a:ext uri="{FF2B5EF4-FFF2-40B4-BE49-F238E27FC236}">
                      <a16:creationId xmlns:a16="http://schemas.microsoft.com/office/drawing/2014/main" id="{1E754B60-9F20-314B-A7C5-DA7579ADBA63}"/>
                    </a:ext>
                  </a:extLst>
                </p:cNvPr>
                <p:cNvSpPr/>
                <p:nvPr/>
              </p:nvSpPr>
              <p:spPr>
                <a:xfrm>
                  <a:off x="2354721" y="5827576"/>
                  <a:ext cx="1728256" cy="408972"/>
                </a:xfrm>
                <a:prstGeom prst="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Build &amp; Unit Testing</a:t>
                  </a:r>
                </a:p>
              </p:txBody>
            </p:sp>
            <p:sp>
              <p:nvSpPr>
                <p:cNvPr id="35" name="Rectangle 34">
                  <a:extLst>
                    <a:ext uri="{FF2B5EF4-FFF2-40B4-BE49-F238E27FC236}">
                      <a16:creationId xmlns:a16="http://schemas.microsoft.com/office/drawing/2014/main" id="{B9AD73AF-74BA-574B-A3C3-0F4317AE6B9C}"/>
                    </a:ext>
                  </a:extLst>
                </p:cNvPr>
                <p:cNvSpPr/>
                <p:nvPr/>
              </p:nvSpPr>
              <p:spPr>
                <a:xfrm>
                  <a:off x="5638448" y="5820950"/>
                  <a:ext cx="1508762" cy="408972"/>
                </a:xfrm>
                <a:prstGeom prst="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System Testing</a:t>
                  </a:r>
                </a:p>
              </p:txBody>
            </p:sp>
            <p:sp>
              <p:nvSpPr>
                <p:cNvPr id="36" name="Rectangle 35">
                  <a:extLst>
                    <a:ext uri="{FF2B5EF4-FFF2-40B4-BE49-F238E27FC236}">
                      <a16:creationId xmlns:a16="http://schemas.microsoft.com/office/drawing/2014/main" id="{788F1274-CE93-7B49-9DC2-F4A4EE97E7FE}"/>
                    </a:ext>
                  </a:extLst>
                </p:cNvPr>
                <p:cNvSpPr/>
                <p:nvPr/>
              </p:nvSpPr>
              <p:spPr>
                <a:xfrm>
                  <a:off x="7202020" y="5820950"/>
                  <a:ext cx="1493917" cy="408972"/>
                </a:xfrm>
                <a:prstGeom prst="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Retrospection</a:t>
                  </a:r>
                </a:p>
              </p:txBody>
            </p:sp>
            <p:sp>
              <p:nvSpPr>
                <p:cNvPr id="37" name="Rectangle 36">
                  <a:extLst>
                    <a:ext uri="{FF2B5EF4-FFF2-40B4-BE49-F238E27FC236}">
                      <a16:creationId xmlns:a16="http://schemas.microsoft.com/office/drawing/2014/main" id="{E2043926-455E-CC49-B3E1-1B7B07DB6682}"/>
                    </a:ext>
                  </a:extLst>
                </p:cNvPr>
                <p:cNvSpPr/>
                <p:nvPr/>
              </p:nvSpPr>
              <p:spPr>
                <a:xfrm>
                  <a:off x="8737685" y="5820950"/>
                  <a:ext cx="1746089" cy="408972"/>
                </a:xfrm>
                <a:prstGeom prst="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Incorporate Feedback</a:t>
                  </a:r>
                </a:p>
              </p:txBody>
            </p:sp>
            <p:sp>
              <p:nvSpPr>
                <p:cNvPr id="45" name="TextBox 44">
                  <a:extLst>
                    <a:ext uri="{FF2B5EF4-FFF2-40B4-BE49-F238E27FC236}">
                      <a16:creationId xmlns:a16="http://schemas.microsoft.com/office/drawing/2014/main" id="{FCB96C85-EAAC-B24A-A145-ECA5DF5F2923}"/>
                    </a:ext>
                  </a:extLst>
                </p:cNvPr>
                <p:cNvSpPr txBox="1"/>
                <p:nvPr/>
              </p:nvSpPr>
              <p:spPr>
                <a:xfrm>
                  <a:off x="2726756" y="3608469"/>
                  <a:ext cx="773673" cy="276999"/>
                </a:xfrm>
                <a:prstGeom prst="rect">
                  <a:avLst/>
                </a:prstGeom>
              </p:spPr>
              <p:txBody>
                <a:bodyPr wrap="none" lIns="0" tIns="0" rIns="0" bIns="0" rtlCol="0">
                  <a:spAutoFit/>
                </a:bodyPr>
                <a:lstStyle/>
                <a:p>
                  <a:pPr algn="l"/>
                  <a:r>
                    <a:rPr lang="en-US" dirty="0">
                      <a:solidFill>
                        <a:schemeClr val="tx2"/>
                      </a:solidFill>
                    </a:rPr>
                    <a:t>Wave 1</a:t>
                  </a:r>
                </a:p>
              </p:txBody>
            </p:sp>
            <p:sp>
              <p:nvSpPr>
                <p:cNvPr id="46" name="TextBox 45">
                  <a:extLst>
                    <a:ext uri="{FF2B5EF4-FFF2-40B4-BE49-F238E27FC236}">
                      <a16:creationId xmlns:a16="http://schemas.microsoft.com/office/drawing/2014/main" id="{26B49E21-1982-0541-9184-4619E331A8D9}"/>
                    </a:ext>
                  </a:extLst>
                </p:cNvPr>
                <p:cNvSpPr txBox="1"/>
                <p:nvPr/>
              </p:nvSpPr>
              <p:spPr>
                <a:xfrm>
                  <a:off x="4449870" y="3626603"/>
                  <a:ext cx="773673" cy="276999"/>
                </a:xfrm>
                <a:prstGeom prst="rect">
                  <a:avLst/>
                </a:prstGeom>
              </p:spPr>
              <p:txBody>
                <a:bodyPr wrap="none" lIns="0" tIns="0" rIns="0" bIns="0" rtlCol="0">
                  <a:spAutoFit/>
                </a:bodyPr>
                <a:lstStyle/>
                <a:p>
                  <a:pPr algn="l"/>
                  <a:r>
                    <a:rPr lang="en-US" dirty="0">
                      <a:solidFill>
                        <a:schemeClr val="tx2"/>
                      </a:solidFill>
                    </a:rPr>
                    <a:t>Wave 2</a:t>
                  </a:r>
                </a:p>
              </p:txBody>
            </p:sp>
            <p:sp>
              <p:nvSpPr>
                <p:cNvPr id="47" name="TextBox 46">
                  <a:extLst>
                    <a:ext uri="{FF2B5EF4-FFF2-40B4-BE49-F238E27FC236}">
                      <a16:creationId xmlns:a16="http://schemas.microsoft.com/office/drawing/2014/main" id="{A303ECD6-AF24-5F40-BA45-1CC7C095C3E1}"/>
                    </a:ext>
                  </a:extLst>
                </p:cNvPr>
                <p:cNvSpPr txBox="1"/>
                <p:nvPr/>
              </p:nvSpPr>
              <p:spPr>
                <a:xfrm>
                  <a:off x="6053964" y="3626603"/>
                  <a:ext cx="773673" cy="276999"/>
                </a:xfrm>
                <a:prstGeom prst="rect">
                  <a:avLst/>
                </a:prstGeom>
              </p:spPr>
              <p:txBody>
                <a:bodyPr wrap="none" lIns="0" tIns="0" rIns="0" bIns="0" rtlCol="0">
                  <a:spAutoFit/>
                </a:bodyPr>
                <a:lstStyle/>
                <a:p>
                  <a:pPr algn="l"/>
                  <a:r>
                    <a:rPr lang="en-US" dirty="0">
                      <a:solidFill>
                        <a:schemeClr val="tx2"/>
                      </a:solidFill>
                    </a:rPr>
                    <a:t>Wave 3</a:t>
                  </a:r>
                </a:p>
              </p:txBody>
            </p:sp>
            <p:cxnSp>
              <p:nvCxnSpPr>
                <p:cNvPr id="49" name="Straight Connector 48">
                  <a:extLst>
                    <a:ext uri="{FF2B5EF4-FFF2-40B4-BE49-F238E27FC236}">
                      <a16:creationId xmlns:a16="http://schemas.microsoft.com/office/drawing/2014/main" id="{E679A50A-6E26-2144-BE54-B5D6B26CC0F6}"/>
                    </a:ext>
                  </a:extLst>
                </p:cNvPr>
                <p:cNvCxnSpPr>
                  <a:cxnSpLocks/>
                </p:cNvCxnSpPr>
                <p:nvPr/>
              </p:nvCxnSpPr>
              <p:spPr>
                <a:xfrm>
                  <a:off x="4085728" y="3865260"/>
                  <a:ext cx="0" cy="1280177"/>
                </a:xfrm>
                <a:prstGeom prst="line">
                  <a:avLst/>
                </a:prstGeom>
                <a:ln w="9525">
                  <a:solidFill>
                    <a:srgbClr val="FF9662"/>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945969E-A420-4242-B6F9-6FA24B95523B}"/>
                    </a:ext>
                  </a:extLst>
                </p:cNvPr>
                <p:cNvCxnSpPr>
                  <a:cxnSpLocks/>
                </p:cNvCxnSpPr>
                <p:nvPr/>
              </p:nvCxnSpPr>
              <p:spPr>
                <a:xfrm>
                  <a:off x="5782793" y="3865260"/>
                  <a:ext cx="0" cy="1280177"/>
                </a:xfrm>
                <a:prstGeom prst="line">
                  <a:avLst/>
                </a:prstGeom>
                <a:ln w="9525">
                  <a:solidFill>
                    <a:srgbClr val="FF9662"/>
                  </a:solidFill>
                  <a:tailEnd type="diamond"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B86E158-E5F9-3A41-8D5E-D55869D2E1D8}"/>
                    </a:ext>
                  </a:extLst>
                </p:cNvPr>
                <p:cNvSpPr txBox="1"/>
                <p:nvPr/>
              </p:nvSpPr>
              <p:spPr>
                <a:xfrm>
                  <a:off x="3408279" y="5382690"/>
                  <a:ext cx="1175460" cy="369332"/>
                </a:xfrm>
                <a:prstGeom prst="rect">
                  <a:avLst/>
                </a:prstGeom>
              </p:spPr>
              <p:txBody>
                <a:bodyPr wrap="square" lIns="0" tIns="0" rIns="0" bIns="0" rtlCol="0">
                  <a:spAutoFit/>
                </a:bodyPr>
                <a:lstStyle/>
                <a:p>
                  <a:pPr algn="ctr"/>
                  <a:r>
                    <a:rPr lang="en-US" sz="1200" dirty="0">
                      <a:solidFill>
                        <a:schemeClr val="tx2"/>
                      </a:solidFill>
                    </a:rPr>
                    <a:t>UAT &amp; Show and Tell Session</a:t>
                  </a:r>
                </a:p>
              </p:txBody>
            </p:sp>
            <p:sp>
              <p:nvSpPr>
                <p:cNvPr id="55" name="TextBox 54">
                  <a:extLst>
                    <a:ext uri="{FF2B5EF4-FFF2-40B4-BE49-F238E27FC236}">
                      <a16:creationId xmlns:a16="http://schemas.microsoft.com/office/drawing/2014/main" id="{97B071C8-96FF-6D48-8A45-BC0E3E2CA0E0}"/>
                    </a:ext>
                  </a:extLst>
                </p:cNvPr>
                <p:cNvSpPr txBox="1"/>
                <p:nvPr/>
              </p:nvSpPr>
              <p:spPr>
                <a:xfrm>
                  <a:off x="5392391" y="5368574"/>
                  <a:ext cx="1181744" cy="369332"/>
                </a:xfrm>
                <a:prstGeom prst="rect">
                  <a:avLst/>
                </a:prstGeom>
              </p:spPr>
              <p:txBody>
                <a:bodyPr wrap="square" lIns="0" tIns="0" rIns="0" bIns="0" rtlCol="0">
                  <a:spAutoFit/>
                </a:bodyPr>
                <a:lstStyle/>
                <a:p>
                  <a:pPr algn="ctr"/>
                  <a:r>
                    <a:rPr lang="en-US" sz="1200" dirty="0">
                      <a:solidFill>
                        <a:schemeClr val="tx2"/>
                      </a:solidFill>
                    </a:rPr>
                    <a:t>UAT &amp; Show and Tell Session</a:t>
                  </a:r>
                </a:p>
              </p:txBody>
            </p:sp>
            <p:cxnSp>
              <p:nvCxnSpPr>
                <p:cNvPr id="56" name="Straight Connector 55">
                  <a:extLst>
                    <a:ext uri="{FF2B5EF4-FFF2-40B4-BE49-F238E27FC236}">
                      <a16:creationId xmlns:a16="http://schemas.microsoft.com/office/drawing/2014/main" id="{F87B7EF1-775C-944A-AF9A-D18266209E85}"/>
                    </a:ext>
                  </a:extLst>
                </p:cNvPr>
                <p:cNvCxnSpPr>
                  <a:cxnSpLocks/>
                </p:cNvCxnSpPr>
                <p:nvPr/>
              </p:nvCxnSpPr>
              <p:spPr>
                <a:xfrm>
                  <a:off x="7386868" y="3865260"/>
                  <a:ext cx="0" cy="1280177"/>
                </a:xfrm>
                <a:prstGeom prst="line">
                  <a:avLst/>
                </a:prstGeom>
                <a:ln w="9525">
                  <a:solidFill>
                    <a:srgbClr val="FF9662"/>
                  </a:solidFill>
                  <a:tailEnd type="diamond" w="lg" len="lg"/>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0BE6D62-2292-3C49-83C3-E63FE3F30724}"/>
                    </a:ext>
                  </a:extLst>
                </p:cNvPr>
                <p:cNvSpPr txBox="1"/>
                <p:nvPr/>
              </p:nvSpPr>
              <p:spPr>
                <a:xfrm>
                  <a:off x="7031432" y="5344191"/>
                  <a:ext cx="1139694" cy="369332"/>
                </a:xfrm>
                <a:prstGeom prst="rect">
                  <a:avLst/>
                </a:prstGeom>
              </p:spPr>
              <p:txBody>
                <a:bodyPr wrap="square" lIns="0" tIns="0" rIns="0" bIns="0" rtlCol="0">
                  <a:spAutoFit/>
                </a:bodyPr>
                <a:lstStyle/>
                <a:p>
                  <a:pPr algn="ctr"/>
                  <a:r>
                    <a:rPr lang="en-US" sz="1200" dirty="0">
                      <a:solidFill>
                        <a:schemeClr val="tx2"/>
                      </a:solidFill>
                    </a:rPr>
                    <a:t>UAT &amp; Show and Tell Session</a:t>
                  </a:r>
                </a:p>
              </p:txBody>
            </p:sp>
            <p:sp>
              <p:nvSpPr>
                <p:cNvPr id="59" name="TextBox 58">
                  <a:extLst>
                    <a:ext uri="{FF2B5EF4-FFF2-40B4-BE49-F238E27FC236}">
                      <a16:creationId xmlns:a16="http://schemas.microsoft.com/office/drawing/2014/main" id="{74B2C727-0477-9F4D-843E-773120036922}"/>
                    </a:ext>
                  </a:extLst>
                </p:cNvPr>
                <p:cNvSpPr txBox="1"/>
                <p:nvPr/>
              </p:nvSpPr>
              <p:spPr>
                <a:xfrm>
                  <a:off x="1199535" y="3231156"/>
                  <a:ext cx="9592624" cy="215444"/>
                </a:xfrm>
                <a:prstGeom prst="rect">
                  <a:avLst/>
                </a:prstGeom>
                <a:solidFill>
                  <a:schemeClr val="tx2">
                    <a:lumMod val="65000"/>
                    <a:lumOff val="35000"/>
                  </a:schemeClr>
                </a:solidFill>
              </p:spPr>
              <p:txBody>
                <a:bodyPr wrap="square" lIns="0" tIns="0" rIns="0" bIns="0" rtlCol="0">
                  <a:spAutoFit/>
                </a:bodyPr>
                <a:lstStyle/>
                <a:p>
                  <a:pPr algn="ctr"/>
                  <a:r>
                    <a:rPr lang="en-US" sz="1400" dirty="0">
                      <a:solidFill>
                        <a:schemeClr val="bg1"/>
                      </a:solidFill>
                    </a:rPr>
                    <a:t>GOVERNANCE</a:t>
                  </a:r>
                </a:p>
              </p:txBody>
            </p:sp>
          </p:grpSp>
        </p:grpSp>
        <p:cxnSp>
          <p:nvCxnSpPr>
            <p:cNvPr id="71" name="Straight Connector 70">
              <a:extLst>
                <a:ext uri="{FF2B5EF4-FFF2-40B4-BE49-F238E27FC236}">
                  <a16:creationId xmlns:a16="http://schemas.microsoft.com/office/drawing/2014/main" id="{F87B7EF1-775C-944A-AF9A-D18266209E85}"/>
                </a:ext>
              </a:extLst>
            </p:cNvPr>
            <p:cNvCxnSpPr>
              <a:cxnSpLocks/>
            </p:cNvCxnSpPr>
            <p:nvPr/>
          </p:nvCxnSpPr>
          <p:spPr>
            <a:xfrm>
              <a:off x="9674044" y="3721812"/>
              <a:ext cx="0" cy="1280177"/>
            </a:xfrm>
            <a:prstGeom prst="line">
              <a:avLst/>
            </a:prstGeom>
            <a:ln w="9525">
              <a:solidFill>
                <a:srgbClr val="FF9662"/>
              </a:solidFill>
              <a:tailEnd type="diamond" w="lg" len="lg"/>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0BE6D62-2292-3C49-83C3-E63FE3F30724}"/>
                </a:ext>
              </a:extLst>
            </p:cNvPr>
            <p:cNvSpPr txBox="1"/>
            <p:nvPr/>
          </p:nvSpPr>
          <p:spPr>
            <a:xfrm>
              <a:off x="9277808" y="5210520"/>
              <a:ext cx="830389" cy="369332"/>
            </a:xfrm>
            <a:prstGeom prst="rect">
              <a:avLst/>
            </a:prstGeom>
          </p:spPr>
          <p:txBody>
            <a:bodyPr wrap="square" lIns="0" tIns="0" rIns="0" bIns="0" rtlCol="0">
              <a:spAutoFit/>
            </a:bodyPr>
            <a:lstStyle/>
            <a:p>
              <a:pPr algn="ctr"/>
              <a:r>
                <a:rPr lang="en-US" sz="1200" dirty="0">
                  <a:solidFill>
                    <a:schemeClr val="tx2"/>
                  </a:solidFill>
                </a:rPr>
                <a:t>Show and Tell Session</a:t>
              </a:r>
            </a:p>
          </p:txBody>
        </p:sp>
        <p:sp>
          <p:nvSpPr>
            <p:cNvPr id="73" name="TextBox 72">
              <a:extLst>
                <a:ext uri="{FF2B5EF4-FFF2-40B4-BE49-F238E27FC236}">
                  <a16:creationId xmlns:a16="http://schemas.microsoft.com/office/drawing/2014/main" id="{A303ECD6-AF24-5F40-BA45-1CC7C095C3E1}"/>
                </a:ext>
              </a:extLst>
            </p:cNvPr>
            <p:cNvSpPr txBox="1"/>
            <p:nvPr/>
          </p:nvSpPr>
          <p:spPr>
            <a:xfrm>
              <a:off x="8368130" y="3497841"/>
              <a:ext cx="773673" cy="276999"/>
            </a:xfrm>
            <a:prstGeom prst="rect">
              <a:avLst/>
            </a:prstGeom>
          </p:spPr>
          <p:txBody>
            <a:bodyPr wrap="none" lIns="0" tIns="0" rIns="0" bIns="0" rtlCol="0">
              <a:spAutoFit/>
            </a:bodyPr>
            <a:lstStyle/>
            <a:p>
              <a:pPr algn="l"/>
              <a:r>
                <a:rPr lang="en-US" dirty="0">
                  <a:solidFill>
                    <a:schemeClr val="tx2"/>
                  </a:solidFill>
                </a:rPr>
                <a:t>Wave 4</a:t>
              </a:r>
            </a:p>
          </p:txBody>
        </p:sp>
        <p:sp>
          <p:nvSpPr>
            <p:cNvPr id="74" name="Rectangle 73">
              <a:extLst>
                <a:ext uri="{FF2B5EF4-FFF2-40B4-BE49-F238E27FC236}">
                  <a16:creationId xmlns:a16="http://schemas.microsoft.com/office/drawing/2014/main" id="{1E754B60-9F20-314B-A7C5-DA7579ADBA63}"/>
                </a:ext>
              </a:extLst>
            </p:cNvPr>
            <p:cNvSpPr/>
            <p:nvPr/>
          </p:nvSpPr>
          <p:spPr>
            <a:xfrm>
              <a:off x="4746860" y="5726356"/>
              <a:ext cx="1404924" cy="408972"/>
            </a:xfrm>
            <a:prstGeom prst="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Migration</a:t>
              </a:r>
            </a:p>
          </p:txBody>
        </p:sp>
      </p:grpSp>
      <p:pic>
        <p:nvPicPr>
          <p:cNvPr id="16" name="Picture 15"/>
          <p:cNvPicPr>
            <a:picLocks noChangeAspect="1"/>
          </p:cNvPicPr>
          <p:nvPr/>
        </p:nvPicPr>
        <p:blipFill>
          <a:blip r:embed="rId2"/>
          <a:stretch>
            <a:fillRect/>
          </a:stretch>
        </p:blipFill>
        <p:spPr>
          <a:xfrm>
            <a:off x="2519954" y="3981602"/>
            <a:ext cx="1093208" cy="1012163"/>
          </a:xfrm>
          <a:prstGeom prst="rect">
            <a:avLst/>
          </a:prstGeom>
        </p:spPr>
      </p:pic>
      <p:sp>
        <p:nvSpPr>
          <p:cNvPr id="23" name="TextBox 22"/>
          <p:cNvSpPr txBox="1"/>
          <p:nvPr/>
        </p:nvSpPr>
        <p:spPr>
          <a:xfrm>
            <a:off x="2367000" y="5005546"/>
            <a:ext cx="1464733" cy="184666"/>
          </a:xfrm>
          <a:prstGeom prst="rect">
            <a:avLst/>
          </a:prstGeom>
        </p:spPr>
        <p:txBody>
          <a:bodyPr wrap="square" lIns="0" tIns="0" rIns="0" bIns="0" rtlCol="0">
            <a:spAutoFit/>
          </a:bodyPr>
          <a:lstStyle/>
          <a:p>
            <a:pPr algn="ctr"/>
            <a:r>
              <a:rPr lang="en-US" sz="1200" dirty="0">
                <a:solidFill>
                  <a:schemeClr val="tx2"/>
                </a:solidFill>
              </a:rPr>
              <a:t>3 weeks sprints</a:t>
            </a:r>
          </a:p>
        </p:txBody>
      </p:sp>
      <p:pic>
        <p:nvPicPr>
          <p:cNvPr id="75" name="Picture 74"/>
          <p:cNvPicPr>
            <a:picLocks noChangeAspect="1"/>
          </p:cNvPicPr>
          <p:nvPr/>
        </p:nvPicPr>
        <p:blipFill>
          <a:blip r:embed="rId2"/>
          <a:stretch>
            <a:fillRect/>
          </a:stretch>
        </p:blipFill>
        <p:spPr>
          <a:xfrm>
            <a:off x="4317165" y="3979524"/>
            <a:ext cx="1093208" cy="1012163"/>
          </a:xfrm>
          <a:prstGeom prst="rect">
            <a:avLst/>
          </a:prstGeom>
        </p:spPr>
      </p:pic>
      <p:pic>
        <p:nvPicPr>
          <p:cNvPr id="76" name="Picture 75"/>
          <p:cNvPicPr>
            <a:picLocks noChangeAspect="1"/>
          </p:cNvPicPr>
          <p:nvPr/>
        </p:nvPicPr>
        <p:blipFill>
          <a:blip r:embed="rId2"/>
          <a:stretch>
            <a:fillRect/>
          </a:stretch>
        </p:blipFill>
        <p:spPr>
          <a:xfrm>
            <a:off x="5921625" y="3924617"/>
            <a:ext cx="1093208" cy="1012163"/>
          </a:xfrm>
          <a:prstGeom prst="rect">
            <a:avLst/>
          </a:prstGeom>
        </p:spPr>
      </p:pic>
      <p:pic>
        <p:nvPicPr>
          <p:cNvPr id="77" name="Picture 76"/>
          <p:cNvPicPr>
            <a:picLocks noChangeAspect="1"/>
          </p:cNvPicPr>
          <p:nvPr/>
        </p:nvPicPr>
        <p:blipFill>
          <a:blip r:embed="rId2"/>
          <a:stretch>
            <a:fillRect/>
          </a:stretch>
        </p:blipFill>
        <p:spPr>
          <a:xfrm>
            <a:off x="7635808" y="3968292"/>
            <a:ext cx="1093208" cy="1012163"/>
          </a:xfrm>
          <a:prstGeom prst="rect">
            <a:avLst/>
          </a:prstGeom>
        </p:spPr>
      </p:pic>
      <p:sp>
        <p:nvSpPr>
          <p:cNvPr id="79" name="TextBox 78"/>
          <p:cNvSpPr txBox="1"/>
          <p:nvPr/>
        </p:nvSpPr>
        <p:spPr>
          <a:xfrm>
            <a:off x="4179387" y="4987879"/>
            <a:ext cx="1464733" cy="184666"/>
          </a:xfrm>
          <a:prstGeom prst="rect">
            <a:avLst/>
          </a:prstGeom>
        </p:spPr>
        <p:txBody>
          <a:bodyPr wrap="square" lIns="0" tIns="0" rIns="0" bIns="0" rtlCol="0">
            <a:spAutoFit/>
          </a:bodyPr>
          <a:lstStyle/>
          <a:p>
            <a:pPr algn="ctr"/>
            <a:r>
              <a:rPr lang="en-US" sz="1200" dirty="0">
                <a:solidFill>
                  <a:schemeClr val="tx2"/>
                </a:solidFill>
              </a:rPr>
              <a:t>3 weeks sprints</a:t>
            </a:r>
          </a:p>
        </p:txBody>
      </p:sp>
      <p:sp>
        <p:nvSpPr>
          <p:cNvPr id="80" name="TextBox 79"/>
          <p:cNvSpPr txBox="1"/>
          <p:nvPr/>
        </p:nvSpPr>
        <p:spPr>
          <a:xfrm>
            <a:off x="5769715" y="4950271"/>
            <a:ext cx="1464733" cy="184666"/>
          </a:xfrm>
          <a:prstGeom prst="rect">
            <a:avLst/>
          </a:prstGeom>
        </p:spPr>
        <p:txBody>
          <a:bodyPr wrap="square" lIns="0" tIns="0" rIns="0" bIns="0" rtlCol="0">
            <a:spAutoFit/>
          </a:bodyPr>
          <a:lstStyle/>
          <a:p>
            <a:pPr algn="ctr"/>
            <a:r>
              <a:rPr lang="en-US" sz="1200" dirty="0">
                <a:solidFill>
                  <a:schemeClr val="tx2"/>
                </a:solidFill>
              </a:rPr>
              <a:t>3 weeks sprints</a:t>
            </a:r>
          </a:p>
        </p:txBody>
      </p:sp>
      <p:sp>
        <p:nvSpPr>
          <p:cNvPr id="81" name="TextBox 80"/>
          <p:cNvSpPr txBox="1"/>
          <p:nvPr/>
        </p:nvSpPr>
        <p:spPr>
          <a:xfrm>
            <a:off x="7431386" y="4958778"/>
            <a:ext cx="1464733" cy="184666"/>
          </a:xfrm>
          <a:prstGeom prst="rect">
            <a:avLst/>
          </a:prstGeom>
        </p:spPr>
        <p:txBody>
          <a:bodyPr wrap="square" lIns="0" tIns="0" rIns="0" bIns="0" rtlCol="0">
            <a:spAutoFit/>
          </a:bodyPr>
          <a:lstStyle/>
          <a:p>
            <a:pPr algn="ctr"/>
            <a:r>
              <a:rPr lang="en-US" sz="1200" dirty="0">
                <a:solidFill>
                  <a:schemeClr val="tx2"/>
                </a:solidFill>
              </a:rPr>
              <a:t>3 weeks sprints</a:t>
            </a:r>
          </a:p>
        </p:txBody>
      </p:sp>
      <p:cxnSp>
        <p:nvCxnSpPr>
          <p:cNvPr id="30" name="Straight Arrow Connector 29"/>
          <p:cNvCxnSpPr/>
          <p:nvPr/>
        </p:nvCxnSpPr>
        <p:spPr>
          <a:xfrm>
            <a:off x="2367000" y="5202035"/>
            <a:ext cx="1464733" cy="0"/>
          </a:xfrm>
          <a:prstGeom prst="straightConnector1">
            <a:avLst/>
          </a:prstGeom>
          <a:ln>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4179387" y="5202035"/>
            <a:ext cx="1464733" cy="0"/>
          </a:xfrm>
          <a:prstGeom prst="straightConnector1">
            <a:avLst/>
          </a:prstGeom>
          <a:ln>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5780220" y="5201938"/>
            <a:ext cx="1464733" cy="0"/>
          </a:xfrm>
          <a:prstGeom prst="straightConnector1">
            <a:avLst/>
          </a:prstGeom>
          <a:ln>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7423196" y="5201938"/>
            <a:ext cx="1464733" cy="0"/>
          </a:xfrm>
          <a:prstGeom prst="straightConnector1">
            <a:avLst/>
          </a:prstGeom>
          <a:ln>
            <a:solidFill>
              <a:schemeClr val="bg1">
                <a:lumMod val="65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48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Level Implementation Plan</a:t>
            </a:r>
          </a:p>
        </p:txBody>
      </p:sp>
      <p:sp>
        <p:nvSpPr>
          <p:cNvPr id="3" name="Footer Placeholder 2"/>
          <p:cNvSpPr>
            <a:spLocks noGrp="1"/>
          </p:cNvSpPr>
          <p:nvPr>
            <p:ph type="ftr" sz="quarter" idx="11"/>
          </p:nvPr>
        </p:nvSpPr>
        <p:spPr/>
        <p:txBody>
          <a:bodyPr/>
          <a:lstStyle/>
          <a:p>
            <a:r>
              <a:rPr lang="en-US"/>
              <a:t>© 2020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7</a:t>
            </a:fld>
            <a:endParaRPr lang="en-US" dirty="0"/>
          </a:p>
        </p:txBody>
      </p:sp>
      <p:sp>
        <p:nvSpPr>
          <p:cNvPr id="26" name="TextBox 25"/>
          <p:cNvSpPr txBox="1"/>
          <p:nvPr/>
        </p:nvSpPr>
        <p:spPr>
          <a:xfrm>
            <a:off x="210874" y="6691144"/>
            <a:ext cx="5397165" cy="161583"/>
          </a:xfrm>
          <a:prstGeom prst="rect">
            <a:avLst/>
          </a:prstGeom>
        </p:spPr>
        <p:txBody>
          <a:bodyPr wrap="square" lIns="0" tIns="0" rIns="0" bIns="0" rtlCol="0">
            <a:spAutoFit/>
          </a:bodyPr>
          <a:lstStyle/>
          <a:p>
            <a:pPr algn="l"/>
            <a:r>
              <a:rPr lang="en-US" sz="1050" i="1" dirty="0">
                <a:solidFill>
                  <a:schemeClr val="bg2">
                    <a:lumMod val="50000"/>
                  </a:schemeClr>
                </a:solidFill>
              </a:rPr>
              <a:t>Indicative Plan, will be finalized in the due diligence phase with agreement from Marriott</a:t>
            </a:r>
          </a:p>
        </p:txBody>
      </p:sp>
      <p:sp>
        <p:nvSpPr>
          <p:cNvPr id="5" name="Rectangle 4"/>
          <p:cNvSpPr/>
          <p:nvPr/>
        </p:nvSpPr>
        <p:spPr>
          <a:xfrm>
            <a:off x="681225" y="1015509"/>
            <a:ext cx="3300741" cy="9945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24384" rIns="24384" rtlCol="0" anchor="ctr">
            <a:noAutofit/>
          </a:bodyPr>
          <a:lstStyle/>
          <a:p>
            <a:pPr algn="ctr" defTabSz="609539"/>
            <a:endParaRPr lang="en-US" sz="2400" dirty="0">
              <a:solidFill>
                <a:prstClr val="white"/>
              </a:solidFill>
              <a:latin typeface="Calibri" panose="020F0502020204030204" pitchFamily="34" charset="0"/>
              <a:cs typeface="Calibri" panose="020F0502020204030204" pitchFamily="34" charset="0"/>
            </a:endParaRPr>
          </a:p>
        </p:txBody>
      </p:sp>
      <p:sp>
        <p:nvSpPr>
          <p:cNvPr id="6" name="Rectangle 5"/>
          <p:cNvSpPr/>
          <p:nvPr/>
        </p:nvSpPr>
        <p:spPr>
          <a:xfrm>
            <a:off x="681225" y="1979867"/>
            <a:ext cx="3300741" cy="9945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24384" rIns="24384" rtlCol="0" anchor="ctr">
            <a:noAutofit/>
          </a:bodyPr>
          <a:lstStyle/>
          <a:p>
            <a:pPr algn="ctr" defTabSz="609539"/>
            <a:endParaRPr lang="en-US" sz="2400" dirty="0">
              <a:solidFill>
                <a:prstClr val="white"/>
              </a:solidFill>
              <a:latin typeface="Calibri" panose="020F0502020204030204" pitchFamily="34" charset="0"/>
              <a:cs typeface="Calibri" panose="020F0502020204030204" pitchFamily="34" charset="0"/>
            </a:endParaRPr>
          </a:p>
        </p:txBody>
      </p:sp>
      <p:sp>
        <p:nvSpPr>
          <p:cNvPr id="8" name="Rectangle 7"/>
          <p:cNvSpPr/>
          <p:nvPr/>
        </p:nvSpPr>
        <p:spPr>
          <a:xfrm>
            <a:off x="681225" y="3544474"/>
            <a:ext cx="3300741" cy="9945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24384" rIns="24384" rtlCol="0" anchor="ctr">
            <a:noAutofit/>
          </a:bodyPr>
          <a:lstStyle/>
          <a:p>
            <a:pPr algn="ctr" defTabSz="609539"/>
            <a:endParaRPr lang="en-US" sz="2400" dirty="0">
              <a:solidFill>
                <a:prstClr val="white"/>
              </a:solidFill>
              <a:latin typeface="Calibri" panose="020F0502020204030204" pitchFamily="34" charset="0"/>
              <a:cs typeface="Calibri" panose="020F0502020204030204" pitchFamily="34" charset="0"/>
            </a:endParaRPr>
          </a:p>
        </p:txBody>
      </p:sp>
      <p:cxnSp>
        <p:nvCxnSpPr>
          <p:cNvPr id="9" name="Straight Arrow Connector 8"/>
          <p:cNvCxnSpPr/>
          <p:nvPr/>
        </p:nvCxnSpPr>
        <p:spPr>
          <a:xfrm>
            <a:off x="660980" y="5001153"/>
            <a:ext cx="11445460" cy="0"/>
          </a:xfrm>
          <a:prstGeom prst="straightConnector1">
            <a:avLst/>
          </a:prstGeom>
          <a:ln w="28575">
            <a:solidFill>
              <a:schemeClr val="accent6">
                <a:lumMod val="75000"/>
              </a:schemeClr>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11" name="Straight Connector 10"/>
          <p:cNvCxnSpPr/>
          <p:nvPr/>
        </p:nvCxnSpPr>
        <p:spPr>
          <a:xfrm>
            <a:off x="3495744" y="910136"/>
            <a:ext cx="30584" cy="4120077"/>
          </a:xfrm>
          <a:prstGeom prst="line">
            <a:avLst/>
          </a:prstGeom>
          <a:ln>
            <a:solidFill>
              <a:schemeClr val="bg1">
                <a:lumMod val="75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2" name="Straight Connector 11"/>
          <p:cNvCxnSpPr/>
          <p:nvPr/>
        </p:nvCxnSpPr>
        <p:spPr>
          <a:xfrm flipH="1">
            <a:off x="6281417" y="968282"/>
            <a:ext cx="11360" cy="4059809"/>
          </a:xfrm>
          <a:prstGeom prst="line">
            <a:avLst/>
          </a:prstGeom>
          <a:ln>
            <a:solidFill>
              <a:schemeClr val="bg1">
                <a:lumMod val="75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p:nvPr/>
        </p:nvCxnSpPr>
        <p:spPr>
          <a:xfrm flipH="1">
            <a:off x="8707758" y="973365"/>
            <a:ext cx="29301" cy="4033609"/>
          </a:xfrm>
          <a:prstGeom prst="line">
            <a:avLst/>
          </a:prstGeom>
          <a:ln>
            <a:solidFill>
              <a:schemeClr val="bg1">
                <a:lumMod val="75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14" name="Straight Connector 13"/>
          <p:cNvCxnSpPr/>
          <p:nvPr/>
        </p:nvCxnSpPr>
        <p:spPr>
          <a:xfrm flipH="1">
            <a:off x="10915307" y="1013482"/>
            <a:ext cx="12243" cy="4040736"/>
          </a:xfrm>
          <a:prstGeom prst="line">
            <a:avLst/>
          </a:prstGeom>
          <a:ln>
            <a:solidFill>
              <a:schemeClr val="bg1">
                <a:lumMod val="75000"/>
              </a:schemeClr>
            </a:solidFill>
            <a:prstDash val="dash"/>
          </a:ln>
        </p:spPr>
        <p:style>
          <a:lnRef idx="1">
            <a:schemeClr val="accent6"/>
          </a:lnRef>
          <a:fillRef idx="0">
            <a:schemeClr val="accent6"/>
          </a:fillRef>
          <a:effectRef idx="0">
            <a:schemeClr val="accent6"/>
          </a:effectRef>
          <a:fontRef idx="minor">
            <a:schemeClr val="tx1"/>
          </a:fontRef>
        </p:style>
      </p:cxnSp>
      <p:sp>
        <p:nvSpPr>
          <p:cNvPr id="17" name="Rectangle: Rounded Corners 28">
            <a:extLst>
              <a:ext uri="{FF2B5EF4-FFF2-40B4-BE49-F238E27FC236}">
                <a16:creationId xmlns:a16="http://schemas.microsoft.com/office/drawing/2014/main" id="{A99BEEBF-C545-4D51-8F73-BB070963222D}"/>
              </a:ext>
            </a:extLst>
          </p:cNvPr>
          <p:cNvSpPr/>
          <p:nvPr/>
        </p:nvSpPr>
        <p:spPr>
          <a:xfrm rot="16200000">
            <a:off x="-782401" y="1872931"/>
            <a:ext cx="2219349" cy="504505"/>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384" rIns="24384" rtlCol="0" anchor="ctr">
            <a:noAutofit/>
          </a:bodyPr>
          <a:lstStyle/>
          <a:p>
            <a:pPr algn="ctr" defTabSz="609539"/>
            <a:r>
              <a:rPr lang="en-US" sz="1400" dirty="0">
                <a:solidFill>
                  <a:srgbClr val="FFFFFF"/>
                </a:solidFill>
                <a:cs typeface="Calibri" panose="020F0502020204030204" pitchFamily="34" charset="0"/>
              </a:rPr>
              <a:t>LightSpeed Upgrade </a:t>
            </a:r>
          </a:p>
        </p:txBody>
      </p:sp>
      <p:sp>
        <p:nvSpPr>
          <p:cNvPr id="18" name="Rectangle: Rounded Corners 28">
            <a:extLst>
              <a:ext uri="{FF2B5EF4-FFF2-40B4-BE49-F238E27FC236}">
                <a16:creationId xmlns:a16="http://schemas.microsoft.com/office/drawing/2014/main" id="{A99BEEBF-C545-4D51-8F73-BB070963222D}"/>
              </a:ext>
            </a:extLst>
          </p:cNvPr>
          <p:cNvSpPr/>
          <p:nvPr/>
        </p:nvSpPr>
        <p:spPr>
          <a:xfrm rot="16200000">
            <a:off x="-592956" y="3902834"/>
            <a:ext cx="1840459" cy="5045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384" rIns="24384" rtlCol="0" anchor="ctr">
            <a:noAutofit/>
          </a:bodyPr>
          <a:lstStyle/>
          <a:p>
            <a:pPr algn="ctr" defTabSz="609539"/>
            <a:r>
              <a:rPr lang="en-US" sz="1400" dirty="0">
                <a:solidFill>
                  <a:srgbClr val="000000"/>
                </a:solidFill>
                <a:cs typeface="Calibri" panose="020F0502020204030204" pitchFamily="34" charset="0"/>
              </a:rPr>
              <a:t>Data Migration to UAT</a:t>
            </a:r>
          </a:p>
        </p:txBody>
      </p:sp>
      <p:cxnSp>
        <p:nvCxnSpPr>
          <p:cNvPr id="24" name="Straight Connector 23"/>
          <p:cNvCxnSpPr/>
          <p:nvPr/>
        </p:nvCxnSpPr>
        <p:spPr>
          <a:xfrm>
            <a:off x="720674" y="3251261"/>
            <a:ext cx="11406011"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05672" y="761728"/>
            <a:ext cx="2751741" cy="2728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100" b="1" dirty="0">
                <a:solidFill>
                  <a:srgbClr val="FFFFFF"/>
                </a:solidFill>
                <a:cs typeface="Calibri" panose="020F0502020204030204" pitchFamily="34" charset="0"/>
              </a:rPr>
              <a:t>Month 1 – Month 3</a:t>
            </a:r>
          </a:p>
        </p:txBody>
      </p:sp>
      <p:cxnSp>
        <p:nvCxnSpPr>
          <p:cNvPr id="28" name="Straight Connector 27"/>
          <p:cNvCxnSpPr/>
          <p:nvPr/>
        </p:nvCxnSpPr>
        <p:spPr>
          <a:xfrm>
            <a:off x="720501" y="1332548"/>
            <a:ext cx="1026907" cy="0"/>
          </a:xfrm>
          <a:prstGeom prst="line">
            <a:avLst/>
          </a:prstGeom>
          <a:ln w="38100">
            <a:solidFill>
              <a:schemeClr val="accent1"/>
            </a:solidFill>
            <a:headEnd type="oval"/>
            <a:tailEnd type="oval"/>
          </a:ln>
        </p:spPr>
        <p:style>
          <a:lnRef idx="1">
            <a:schemeClr val="accent4"/>
          </a:lnRef>
          <a:fillRef idx="0">
            <a:schemeClr val="accent4"/>
          </a:fillRef>
          <a:effectRef idx="0">
            <a:schemeClr val="accent4"/>
          </a:effectRef>
          <a:fontRef idx="minor">
            <a:schemeClr val="tx1"/>
          </a:fontRef>
        </p:style>
      </p:cxnSp>
      <p:cxnSp>
        <p:nvCxnSpPr>
          <p:cNvPr id="32" name="Straight Connector 31"/>
          <p:cNvCxnSpPr/>
          <p:nvPr/>
        </p:nvCxnSpPr>
        <p:spPr>
          <a:xfrm>
            <a:off x="720674" y="3694375"/>
            <a:ext cx="2775070" cy="0"/>
          </a:xfrm>
          <a:prstGeom prst="line">
            <a:avLst/>
          </a:prstGeom>
          <a:ln w="38100">
            <a:solidFill>
              <a:schemeClr val="accent1"/>
            </a:solidFill>
            <a:headEnd type="oval"/>
            <a:tailEnd type="oval"/>
          </a:ln>
        </p:spPr>
        <p:style>
          <a:lnRef idx="1">
            <a:schemeClr val="accent4"/>
          </a:lnRef>
          <a:fillRef idx="0">
            <a:schemeClr val="accent4"/>
          </a:fillRef>
          <a:effectRef idx="0">
            <a:schemeClr val="accent4"/>
          </a:effectRef>
          <a:fontRef idx="minor">
            <a:schemeClr val="tx1"/>
          </a:fontRef>
        </p:style>
      </p:cxnSp>
      <p:sp>
        <p:nvSpPr>
          <p:cNvPr id="90" name="Rectangle 89"/>
          <p:cNvSpPr/>
          <p:nvPr/>
        </p:nvSpPr>
        <p:spPr>
          <a:xfrm>
            <a:off x="3512798" y="759472"/>
            <a:ext cx="2751741" cy="2728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100" b="1" dirty="0">
                <a:solidFill>
                  <a:srgbClr val="FFFFFF"/>
                </a:solidFill>
                <a:cs typeface="Calibri" panose="020F0502020204030204" pitchFamily="34" charset="0"/>
              </a:rPr>
              <a:t>Month 4 – Month 6</a:t>
            </a:r>
          </a:p>
        </p:txBody>
      </p:sp>
      <p:sp>
        <p:nvSpPr>
          <p:cNvPr id="91" name="Rectangle 90"/>
          <p:cNvSpPr/>
          <p:nvPr/>
        </p:nvSpPr>
        <p:spPr>
          <a:xfrm>
            <a:off x="6327524" y="752687"/>
            <a:ext cx="2409536" cy="2728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100" b="1" dirty="0">
                <a:solidFill>
                  <a:srgbClr val="FFFFFF"/>
                </a:solidFill>
                <a:cs typeface="Calibri" panose="020F0502020204030204" pitchFamily="34" charset="0"/>
              </a:rPr>
              <a:t>Month 7 – Month 9</a:t>
            </a:r>
          </a:p>
        </p:txBody>
      </p:sp>
      <p:sp>
        <p:nvSpPr>
          <p:cNvPr id="92" name="Rectangle 91"/>
          <p:cNvSpPr/>
          <p:nvPr/>
        </p:nvSpPr>
        <p:spPr>
          <a:xfrm>
            <a:off x="8800045" y="752686"/>
            <a:ext cx="2115915" cy="2728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100" b="1" dirty="0">
                <a:solidFill>
                  <a:srgbClr val="FFFFFF"/>
                </a:solidFill>
                <a:cs typeface="Calibri" panose="020F0502020204030204" pitchFamily="34" charset="0"/>
              </a:rPr>
              <a:t>Month 10 – Month 12</a:t>
            </a:r>
          </a:p>
        </p:txBody>
      </p:sp>
      <p:sp>
        <p:nvSpPr>
          <p:cNvPr id="93" name="Rectangle 92"/>
          <p:cNvSpPr/>
          <p:nvPr/>
        </p:nvSpPr>
        <p:spPr>
          <a:xfrm>
            <a:off x="10952817" y="752685"/>
            <a:ext cx="1153624" cy="2728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r>
              <a:rPr lang="en-US" sz="1100" b="1" dirty="0">
                <a:solidFill>
                  <a:srgbClr val="FFFFFF"/>
                </a:solidFill>
                <a:cs typeface="Calibri" panose="020F0502020204030204" pitchFamily="34" charset="0"/>
              </a:rPr>
              <a:t>Months 13, 14</a:t>
            </a:r>
          </a:p>
        </p:txBody>
      </p:sp>
      <p:sp>
        <p:nvSpPr>
          <p:cNvPr id="97" name="TextBox 96"/>
          <p:cNvSpPr txBox="1"/>
          <p:nvPr/>
        </p:nvSpPr>
        <p:spPr>
          <a:xfrm>
            <a:off x="941194" y="1441792"/>
            <a:ext cx="697680" cy="298295"/>
          </a:xfrm>
          <a:prstGeom prst="rect">
            <a:avLst/>
          </a:prstGeom>
        </p:spPr>
        <p:txBody>
          <a:bodyPr wrap="square" lIns="0" tIns="0" rIns="0" bIns="0" rtlCol="0">
            <a:spAutoFit/>
          </a:bodyPr>
          <a:lstStyle/>
          <a:p>
            <a:pPr algn="ctr"/>
            <a:r>
              <a:rPr lang="en-US" sz="1200" dirty="0">
                <a:solidFill>
                  <a:schemeClr val="tx2"/>
                </a:solidFill>
              </a:rPr>
              <a:t>Due Diligence</a:t>
            </a:r>
          </a:p>
        </p:txBody>
      </p:sp>
      <p:cxnSp>
        <p:nvCxnSpPr>
          <p:cNvPr id="98" name="Straight Connector 97"/>
          <p:cNvCxnSpPr/>
          <p:nvPr/>
        </p:nvCxnSpPr>
        <p:spPr>
          <a:xfrm>
            <a:off x="1911903" y="1569956"/>
            <a:ext cx="1583841" cy="0"/>
          </a:xfrm>
          <a:prstGeom prst="line">
            <a:avLst/>
          </a:prstGeom>
          <a:ln w="38100">
            <a:solidFill>
              <a:schemeClr val="accent1"/>
            </a:solidFill>
            <a:headEnd type="oval"/>
            <a:tailEnd type="oval"/>
          </a:ln>
        </p:spPr>
        <p:style>
          <a:lnRef idx="1">
            <a:schemeClr val="accent4"/>
          </a:lnRef>
          <a:fillRef idx="0">
            <a:schemeClr val="accent4"/>
          </a:fillRef>
          <a:effectRef idx="0">
            <a:schemeClr val="accent4"/>
          </a:effectRef>
          <a:fontRef idx="minor">
            <a:schemeClr val="tx1"/>
          </a:fontRef>
        </p:style>
      </p:cxnSp>
      <p:sp>
        <p:nvSpPr>
          <p:cNvPr id="99" name="TextBox 98"/>
          <p:cNvSpPr txBox="1"/>
          <p:nvPr/>
        </p:nvSpPr>
        <p:spPr>
          <a:xfrm>
            <a:off x="2292603" y="1614389"/>
            <a:ext cx="848192" cy="298295"/>
          </a:xfrm>
          <a:prstGeom prst="rect">
            <a:avLst/>
          </a:prstGeom>
        </p:spPr>
        <p:txBody>
          <a:bodyPr wrap="square" lIns="0" tIns="0" rIns="0" bIns="0" rtlCol="0">
            <a:spAutoFit/>
          </a:bodyPr>
          <a:lstStyle/>
          <a:p>
            <a:pPr algn="ctr"/>
            <a:r>
              <a:rPr lang="en-US" sz="1200" dirty="0">
                <a:solidFill>
                  <a:schemeClr val="tx2"/>
                </a:solidFill>
              </a:rPr>
              <a:t>Design &amp; Framework</a:t>
            </a:r>
          </a:p>
        </p:txBody>
      </p:sp>
      <p:cxnSp>
        <p:nvCxnSpPr>
          <p:cNvPr id="101" name="Straight Connector 100"/>
          <p:cNvCxnSpPr/>
          <p:nvPr/>
        </p:nvCxnSpPr>
        <p:spPr>
          <a:xfrm>
            <a:off x="2703823" y="2022527"/>
            <a:ext cx="7170090" cy="0"/>
          </a:xfrm>
          <a:prstGeom prst="line">
            <a:avLst/>
          </a:prstGeom>
          <a:ln w="38100">
            <a:solidFill>
              <a:schemeClr val="accent1"/>
            </a:solidFill>
            <a:headEnd type="oval"/>
            <a:tailEnd type="oval"/>
          </a:ln>
        </p:spPr>
        <p:style>
          <a:lnRef idx="1">
            <a:schemeClr val="accent4"/>
          </a:lnRef>
          <a:fillRef idx="0">
            <a:schemeClr val="accent4"/>
          </a:fillRef>
          <a:effectRef idx="0">
            <a:schemeClr val="accent4"/>
          </a:effectRef>
          <a:fontRef idx="minor">
            <a:schemeClr val="tx1"/>
          </a:fontRef>
        </p:style>
      </p:cxnSp>
      <p:sp>
        <p:nvSpPr>
          <p:cNvPr id="102" name="TextBox 101"/>
          <p:cNvSpPr txBox="1"/>
          <p:nvPr/>
        </p:nvSpPr>
        <p:spPr>
          <a:xfrm>
            <a:off x="5252042" y="2105621"/>
            <a:ext cx="2533992" cy="184666"/>
          </a:xfrm>
          <a:prstGeom prst="rect">
            <a:avLst/>
          </a:prstGeom>
        </p:spPr>
        <p:txBody>
          <a:bodyPr wrap="square" lIns="0" tIns="0" rIns="0" bIns="0" rtlCol="0">
            <a:spAutoFit/>
          </a:bodyPr>
          <a:lstStyle/>
          <a:p>
            <a:pPr algn="ctr"/>
            <a:r>
              <a:rPr lang="en-US" sz="1200" dirty="0">
                <a:solidFill>
                  <a:schemeClr val="tx2"/>
                </a:solidFill>
              </a:rPr>
              <a:t>CUT, SIT and Early UAT</a:t>
            </a:r>
          </a:p>
        </p:txBody>
      </p:sp>
      <p:cxnSp>
        <p:nvCxnSpPr>
          <p:cNvPr id="110" name="Straight Connector 109"/>
          <p:cNvCxnSpPr/>
          <p:nvPr/>
        </p:nvCxnSpPr>
        <p:spPr>
          <a:xfrm>
            <a:off x="10020638" y="2370342"/>
            <a:ext cx="865045" cy="0"/>
          </a:xfrm>
          <a:prstGeom prst="line">
            <a:avLst/>
          </a:prstGeom>
          <a:ln w="38100">
            <a:solidFill>
              <a:schemeClr val="accent1"/>
            </a:solidFill>
            <a:headEnd type="oval"/>
            <a:tailEnd type="oval"/>
          </a:ln>
        </p:spPr>
        <p:style>
          <a:lnRef idx="1">
            <a:schemeClr val="accent4"/>
          </a:lnRef>
          <a:fillRef idx="0">
            <a:schemeClr val="accent4"/>
          </a:fillRef>
          <a:effectRef idx="0">
            <a:schemeClr val="accent4"/>
          </a:effectRef>
          <a:fontRef idx="minor">
            <a:schemeClr val="tx1"/>
          </a:fontRef>
        </p:style>
      </p:cxnSp>
      <p:sp>
        <p:nvSpPr>
          <p:cNvPr id="111" name="TextBox 110"/>
          <p:cNvSpPr txBox="1"/>
          <p:nvPr/>
        </p:nvSpPr>
        <p:spPr>
          <a:xfrm>
            <a:off x="10090306" y="2441725"/>
            <a:ext cx="770146" cy="149147"/>
          </a:xfrm>
          <a:prstGeom prst="rect">
            <a:avLst/>
          </a:prstGeom>
        </p:spPr>
        <p:txBody>
          <a:bodyPr wrap="square" lIns="0" tIns="0" rIns="0" bIns="0" rtlCol="0">
            <a:spAutoFit/>
          </a:bodyPr>
          <a:lstStyle/>
          <a:p>
            <a:pPr algn="ctr"/>
            <a:r>
              <a:rPr lang="en-US" sz="1200" dirty="0">
                <a:solidFill>
                  <a:schemeClr val="tx2"/>
                </a:solidFill>
              </a:rPr>
              <a:t>Final UAT</a:t>
            </a:r>
          </a:p>
        </p:txBody>
      </p:sp>
      <p:cxnSp>
        <p:nvCxnSpPr>
          <p:cNvPr id="113" name="Straight Connector 112"/>
          <p:cNvCxnSpPr/>
          <p:nvPr/>
        </p:nvCxnSpPr>
        <p:spPr>
          <a:xfrm>
            <a:off x="10915307" y="2652873"/>
            <a:ext cx="620905" cy="1"/>
          </a:xfrm>
          <a:prstGeom prst="line">
            <a:avLst/>
          </a:prstGeom>
          <a:ln w="38100">
            <a:solidFill>
              <a:schemeClr val="accent1"/>
            </a:solidFill>
            <a:headEnd type="oval"/>
            <a:tailEnd type="oval"/>
          </a:ln>
        </p:spPr>
        <p:style>
          <a:lnRef idx="1">
            <a:schemeClr val="accent4"/>
          </a:lnRef>
          <a:fillRef idx="0">
            <a:schemeClr val="accent4"/>
          </a:fillRef>
          <a:effectRef idx="0">
            <a:schemeClr val="accent4"/>
          </a:effectRef>
          <a:fontRef idx="minor">
            <a:schemeClr val="tx1"/>
          </a:fontRef>
        </p:style>
      </p:cxnSp>
      <p:sp>
        <p:nvSpPr>
          <p:cNvPr id="114" name="TextBox 113"/>
          <p:cNvSpPr txBox="1"/>
          <p:nvPr/>
        </p:nvSpPr>
        <p:spPr>
          <a:xfrm>
            <a:off x="10709109" y="2710726"/>
            <a:ext cx="1417576" cy="307777"/>
          </a:xfrm>
          <a:prstGeom prst="rect">
            <a:avLst/>
          </a:prstGeom>
        </p:spPr>
        <p:txBody>
          <a:bodyPr wrap="square" lIns="0" tIns="0" rIns="0" bIns="0" rtlCol="0">
            <a:spAutoFit/>
          </a:bodyPr>
          <a:lstStyle/>
          <a:p>
            <a:pPr algn="ctr"/>
            <a:r>
              <a:rPr lang="en-US" sz="1000" dirty="0">
                <a:solidFill>
                  <a:schemeClr val="tx2"/>
                </a:solidFill>
              </a:rPr>
              <a:t>Go-Live of Pilot Properties</a:t>
            </a:r>
          </a:p>
        </p:txBody>
      </p:sp>
      <p:cxnSp>
        <p:nvCxnSpPr>
          <p:cNvPr id="118" name="Straight Connector 117"/>
          <p:cNvCxnSpPr/>
          <p:nvPr/>
        </p:nvCxnSpPr>
        <p:spPr>
          <a:xfrm>
            <a:off x="11485535" y="3040119"/>
            <a:ext cx="620905" cy="1"/>
          </a:xfrm>
          <a:prstGeom prst="line">
            <a:avLst/>
          </a:prstGeom>
          <a:ln w="38100">
            <a:solidFill>
              <a:schemeClr val="accent1"/>
            </a:solidFill>
            <a:headEnd type="oval"/>
            <a:tailEnd type="oval"/>
          </a:ln>
        </p:spPr>
        <p:style>
          <a:lnRef idx="1">
            <a:schemeClr val="accent4"/>
          </a:lnRef>
          <a:fillRef idx="0">
            <a:schemeClr val="accent4"/>
          </a:fillRef>
          <a:effectRef idx="0">
            <a:schemeClr val="accent4"/>
          </a:effectRef>
          <a:fontRef idx="minor">
            <a:schemeClr val="tx1"/>
          </a:fontRef>
        </p:style>
      </p:cxnSp>
      <p:sp>
        <p:nvSpPr>
          <p:cNvPr id="119" name="TextBox 118"/>
          <p:cNvSpPr txBox="1"/>
          <p:nvPr/>
        </p:nvSpPr>
        <p:spPr>
          <a:xfrm>
            <a:off x="11455911" y="3110569"/>
            <a:ext cx="770146" cy="130504"/>
          </a:xfrm>
          <a:prstGeom prst="rect">
            <a:avLst/>
          </a:prstGeom>
        </p:spPr>
        <p:txBody>
          <a:bodyPr wrap="square" lIns="0" tIns="0" rIns="0" bIns="0" rtlCol="0">
            <a:spAutoFit/>
          </a:bodyPr>
          <a:lstStyle/>
          <a:p>
            <a:pPr algn="ctr"/>
            <a:r>
              <a:rPr lang="en-US" sz="1050" dirty="0" err="1">
                <a:solidFill>
                  <a:schemeClr val="tx2"/>
                </a:solidFill>
              </a:rPr>
              <a:t>Hypercare</a:t>
            </a:r>
            <a:endParaRPr lang="en-US" sz="1000" dirty="0">
              <a:solidFill>
                <a:schemeClr val="tx2"/>
              </a:solidFill>
            </a:endParaRPr>
          </a:p>
        </p:txBody>
      </p:sp>
      <p:sp>
        <p:nvSpPr>
          <p:cNvPr id="122" name="TextBox 121"/>
          <p:cNvSpPr txBox="1"/>
          <p:nvPr/>
        </p:nvSpPr>
        <p:spPr>
          <a:xfrm>
            <a:off x="1129850" y="3758934"/>
            <a:ext cx="1864658" cy="136718"/>
          </a:xfrm>
          <a:prstGeom prst="rect">
            <a:avLst/>
          </a:prstGeom>
        </p:spPr>
        <p:txBody>
          <a:bodyPr wrap="square" lIns="0" tIns="0" rIns="0" bIns="0" rtlCol="0">
            <a:spAutoFit/>
          </a:bodyPr>
          <a:lstStyle/>
          <a:p>
            <a:pPr algn="ctr"/>
            <a:r>
              <a:rPr lang="en-US" sz="1100" dirty="0">
                <a:solidFill>
                  <a:schemeClr val="tx2"/>
                </a:solidFill>
              </a:rPr>
              <a:t>Property Brands/ Variants ~ 3</a:t>
            </a:r>
          </a:p>
        </p:txBody>
      </p:sp>
      <p:cxnSp>
        <p:nvCxnSpPr>
          <p:cNvPr id="123" name="Straight Connector 122"/>
          <p:cNvCxnSpPr/>
          <p:nvPr/>
        </p:nvCxnSpPr>
        <p:spPr>
          <a:xfrm>
            <a:off x="3543138" y="3987321"/>
            <a:ext cx="2775070" cy="0"/>
          </a:xfrm>
          <a:prstGeom prst="line">
            <a:avLst/>
          </a:prstGeom>
          <a:ln w="38100">
            <a:solidFill>
              <a:schemeClr val="accent1"/>
            </a:solidFill>
            <a:headEnd type="oval"/>
            <a:tailEnd type="oval"/>
          </a:ln>
        </p:spPr>
        <p:style>
          <a:lnRef idx="1">
            <a:schemeClr val="accent4"/>
          </a:lnRef>
          <a:fillRef idx="0">
            <a:schemeClr val="accent4"/>
          </a:fillRef>
          <a:effectRef idx="0">
            <a:schemeClr val="accent4"/>
          </a:effectRef>
          <a:fontRef idx="minor">
            <a:schemeClr val="tx1"/>
          </a:fontRef>
        </p:style>
      </p:cxnSp>
      <p:cxnSp>
        <p:nvCxnSpPr>
          <p:cNvPr id="125" name="Straight Connector 124"/>
          <p:cNvCxnSpPr/>
          <p:nvPr/>
        </p:nvCxnSpPr>
        <p:spPr>
          <a:xfrm>
            <a:off x="6334111" y="4255257"/>
            <a:ext cx="2402948" cy="0"/>
          </a:xfrm>
          <a:prstGeom prst="line">
            <a:avLst/>
          </a:prstGeom>
          <a:ln w="38100">
            <a:solidFill>
              <a:schemeClr val="accent1"/>
            </a:solidFill>
            <a:headEnd type="oval"/>
            <a:tailEnd type="oval"/>
          </a:ln>
        </p:spPr>
        <p:style>
          <a:lnRef idx="1">
            <a:schemeClr val="accent4"/>
          </a:lnRef>
          <a:fillRef idx="0">
            <a:schemeClr val="accent4"/>
          </a:fillRef>
          <a:effectRef idx="0">
            <a:schemeClr val="accent4"/>
          </a:effectRef>
          <a:fontRef idx="minor">
            <a:schemeClr val="tx1"/>
          </a:fontRef>
        </p:style>
      </p:cxnSp>
      <p:cxnSp>
        <p:nvCxnSpPr>
          <p:cNvPr id="127" name="Straight Connector 126"/>
          <p:cNvCxnSpPr/>
          <p:nvPr/>
        </p:nvCxnSpPr>
        <p:spPr>
          <a:xfrm>
            <a:off x="8744621" y="4478629"/>
            <a:ext cx="2141062" cy="0"/>
          </a:xfrm>
          <a:prstGeom prst="line">
            <a:avLst/>
          </a:prstGeom>
          <a:ln w="38100">
            <a:solidFill>
              <a:schemeClr val="accent1"/>
            </a:solidFill>
            <a:headEnd type="oval"/>
            <a:tailEnd type="oval"/>
          </a:ln>
        </p:spPr>
        <p:style>
          <a:lnRef idx="1">
            <a:schemeClr val="accent4"/>
          </a:lnRef>
          <a:fillRef idx="0">
            <a:schemeClr val="accent4"/>
          </a:fillRef>
          <a:effectRef idx="0">
            <a:schemeClr val="accent4"/>
          </a:effectRef>
          <a:fontRef idx="minor">
            <a:schemeClr val="tx1"/>
          </a:fontRef>
        </p:style>
      </p:cxnSp>
      <p:sp>
        <p:nvSpPr>
          <p:cNvPr id="131" name="5-Point Star 130"/>
          <p:cNvSpPr/>
          <p:nvPr/>
        </p:nvSpPr>
        <p:spPr>
          <a:xfrm>
            <a:off x="3343634" y="3358514"/>
            <a:ext cx="399008" cy="274070"/>
          </a:xfrm>
          <a:prstGeom prst="star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p:cNvSpPr txBox="1"/>
          <p:nvPr/>
        </p:nvSpPr>
        <p:spPr>
          <a:xfrm>
            <a:off x="9441776" y="100443"/>
            <a:ext cx="3162704" cy="484748"/>
          </a:xfrm>
          <a:prstGeom prst="rect">
            <a:avLst/>
          </a:prstGeom>
        </p:spPr>
        <p:txBody>
          <a:bodyPr wrap="square" lIns="0" tIns="0" rIns="0" bIns="0" rtlCol="0">
            <a:spAutoFit/>
          </a:bodyPr>
          <a:lstStyle/>
          <a:p>
            <a:pPr marL="228600" indent="-228600" algn="l">
              <a:buFont typeface="+mj-lt"/>
              <a:buAutoNum type="arabicPeriod"/>
            </a:pPr>
            <a:r>
              <a:rPr lang="en-US" sz="1050" dirty="0">
                <a:solidFill>
                  <a:schemeClr val="tx2"/>
                </a:solidFill>
              </a:rPr>
              <a:t>Stabilization Sprint post Data migration</a:t>
            </a:r>
          </a:p>
          <a:p>
            <a:pPr marL="228600" indent="-228600" algn="l">
              <a:buFont typeface="+mj-lt"/>
              <a:buAutoNum type="arabicPeriod"/>
            </a:pPr>
            <a:r>
              <a:rPr lang="en-US" sz="1050" dirty="0">
                <a:solidFill>
                  <a:schemeClr val="tx2"/>
                </a:solidFill>
              </a:rPr>
              <a:t>Performance Testing &amp; UAT </a:t>
            </a:r>
          </a:p>
          <a:p>
            <a:pPr marL="228600" indent="-228600" algn="l">
              <a:buFont typeface="+mj-lt"/>
              <a:buAutoNum type="arabicPeriod"/>
            </a:pPr>
            <a:r>
              <a:rPr lang="en-US" sz="1050" dirty="0">
                <a:solidFill>
                  <a:schemeClr val="tx2"/>
                </a:solidFill>
              </a:rPr>
              <a:t>Show &amp; Tell Session</a:t>
            </a:r>
          </a:p>
        </p:txBody>
      </p:sp>
      <p:sp>
        <p:nvSpPr>
          <p:cNvPr id="53" name="5-Point Star 52"/>
          <p:cNvSpPr/>
          <p:nvPr/>
        </p:nvSpPr>
        <p:spPr>
          <a:xfrm>
            <a:off x="8870956" y="146351"/>
            <a:ext cx="408409" cy="321026"/>
          </a:xfrm>
          <a:prstGeom prst="star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6101894" y="3398848"/>
            <a:ext cx="399008" cy="274070"/>
          </a:xfrm>
          <a:prstGeom prst="star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5-Point Star 54"/>
          <p:cNvSpPr/>
          <p:nvPr/>
        </p:nvSpPr>
        <p:spPr>
          <a:xfrm>
            <a:off x="8508254" y="3431140"/>
            <a:ext cx="399008" cy="274070"/>
          </a:xfrm>
          <a:prstGeom prst="star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5-Point Star 55"/>
          <p:cNvSpPr/>
          <p:nvPr/>
        </p:nvSpPr>
        <p:spPr>
          <a:xfrm>
            <a:off x="10726906" y="3407439"/>
            <a:ext cx="399008" cy="274070"/>
          </a:xfrm>
          <a:prstGeom prst="star5">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11485535" y="2242481"/>
            <a:ext cx="376031" cy="349818"/>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657977" y="2840902"/>
            <a:ext cx="2164577" cy="430887"/>
          </a:xfrm>
          <a:prstGeom prst="rect">
            <a:avLst/>
          </a:prstGeom>
        </p:spPr>
        <p:txBody>
          <a:bodyPr wrap="square" lIns="0" tIns="0" rIns="0" bIns="0" rtlCol="0">
            <a:spAutoFit/>
          </a:bodyPr>
          <a:lstStyle/>
          <a:p>
            <a:pPr algn="ctr"/>
            <a:r>
              <a:rPr lang="en-US" sz="1400" b="1" dirty="0">
                <a:solidFill>
                  <a:schemeClr val="bg2">
                    <a:lumMod val="50000"/>
                  </a:schemeClr>
                </a:solidFill>
              </a:rPr>
              <a:t>WAVE 1:</a:t>
            </a:r>
            <a:r>
              <a:rPr lang="en-US" sz="1400" b="1" dirty="0">
                <a:solidFill>
                  <a:schemeClr val="tx2"/>
                </a:solidFill>
              </a:rPr>
              <a:t> 10%* of functionalities for UAT</a:t>
            </a:r>
          </a:p>
        </p:txBody>
      </p:sp>
      <p:sp>
        <p:nvSpPr>
          <p:cNvPr id="64" name="TextBox 63"/>
          <p:cNvSpPr txBox="1"/>
          <p:nvPr/>
        </p:nvSpPr>
        <p:spPr>
          <a:xfrm>
            <a:off x="5350915" y="2835805"/>
            <a:ext cx="2164189" cy="430887"/>
          </a:xfrm>
          <a:prstGeom prst="rect">
            <a:avLst/>
          </a:prstGeom>
        </p:spPr>
        <p:txBody>
          <a:bodyPr wrap="square" lIns="0" tIns="0" rIns="0" bIns="0" rtlCol="0">
            <a:spAutoFit/>
          </a:bodyPr>
          <a:lstStyle/>
          <a:p>
            <a:pPr algn="ctr"/>
            <a:r>
              <a:rPr lang="en-US" sz="1400" b="1" dirty="0">
                <a:solidFill>
                  <a:schemeClr val="bg2">
                    <a:lumMod val="50000"/>
                  </a:schemeClr>
                </a:solidFill>
              </a:rPr>
              <a:t>WAVE 2:</a:t>
            </a:r>
            <a:r>
              <a:rPr lang="en-US" sz="1400" b="1" dirty="0">
                <a:solidFill>
                  <a:schemeClr val="tx2"/>
                </a:solidFill>
              </a:rPr>
              <a:t> 40%* of functionalities for UAT</a:t>
            </a:r>
          </a:p>
        </p:txBody>
      </p:sp>
      <p:sp>
        <p:nvSpPr>
          <p:cNvPr id="65" name="TextBox 64"/>
          <p:cNvSpPr txBox="1"/>
          <p:nvPr/>
        </p:nvSpPr>
        <p:spPr>
          <a:xfrm>
            <a:off x="7919099" y="2799033"/>
            <a:ext cx="2333564" cy="430887"/>
          </a:xfrm>
          <a:prstGeom prst="rect">
            <a:avLst/>
          </a:prstGeom>
        </p:spPr>
        <p:txBody>
          <a:bodyPr wrap="square" lIns="0" tIns="0" rIns="0" bIns="0" rtlCol="0">
            <a:spAutoFit/>
          </a:bodyPr>
          <a:lstStyle/>
          <a:p>
            <a:pPr algn="ctr"/>
            <a:r>
              <a:rPr lang="en-US" sz="1400" b="1" dirty="0">
                <a:solidFill>
                  <a:schemeClr val="bg2">
                    <a:lumMod val="50000"/>
                  </a:schemeClr>
                </a:solidFill>
              </a:rPr>
              <a:t>WAVE 3: </a:t>
            </a:r>
            <a:r>
              <a:rPr lang="en-US" sz="1400" b="1" dirty="0">
                <a:solidFill>
                  <a:schemeClr val="tx2"/>
                </a:solidFill>
              </a:rPr>
              <a:t>80%* of functionalities for UAT</a:t>
            </a:r>
          </a:p>
        </p:txBody>
      </p:sp>
      <p:sp>
        <p:nvSpPr>
          <p:cNvPr id="66" name="TextBox 65"/>
          <p:cNvSpPr txBox="1"/>
          <p:nvPr/>
        </p:nvSpPr>
        <p:spPr>
          <a:xfrm>
            <a:off x="9909149" y="1541845"/>
            <a:ext cx="2294561" cy="646331"/>
          </a:xfrm>
          <a:prstGeom prst="rect">
            <a:avLst/>
          </a:prstGeom>
        </p:spPr>
        <p:txBody>
          <a:bodyPr wrap="square" lIns="0" tIns="0" rIns="0" bIns="0" rtlCol="0">
            <a:spAutoFit/>
          </a:bodyPr>
          <a:lstStyle/>
          <a:p>
            <a:pPr algn="ctr"/>
            <a:r>
              <a:rPr lang="en-US" sz="1400" b="1" dirty="0">
                <a:solidFill>
                  <a:schemeClr val="bg2">
                    <a:lumMod val="50000"/>
                  </a:schemeClr>
                </a:solidFill>
              </a:rPr>
              <a:t>WAVE 4: </a:t>
            </a:r>
            <a:r>
              <a:rPr lang="en-US" sz="1400" b="1" dirty="0">
                <a:solidFill>
                  <a:schemeClr val="tx2"/>
                </a:solidFill>
              </a:rPr>
              <a:t>100%* of functionalities rolled out to PRD</a:t>
            </a:r>
          </a:p>
        </p:txBody>
      </p:sp>
      <p:sp>
        <p:nvSpPr>
          <p:cNvPr id="59" name="TextBox 58"/>
          <p:cNvSpPr txBox="1"/>
          <p:nvPr/>
        </p:nvSpPr>
        <p:spPr>
          <a:xfrm>
            <a:off x="4012764" y="4051880"/>
            <a:ext cx="1864658" cy="136718"/>
          </a:xfrm>
          <a:prstGeom prst="rect">
            <a:avLst/>
          </a:prstGeom>
        </p:spPr>
        <p:txBody>
          <a:bodyPr wrap="square" lIns="0" tIns="0" rIns="0" bIns="0" rtlCol="0">
            <a:spAutoFit/>
          </a:bodyPr>
          <a:lstStyle/>
          <a:p>
            <a:pPr algn="ctr"/>
            <a:r>
              <a:rPr lang="en-US" sz="1100" dirty="0">
                <a:solidFill>
                  <a:schemeClr val="tx2"/>
                </a:solidFill>
              </a:rPr>
              <a:t>Property Brands/ Variants ~ 3</a:t>
            </a:r>
          </a:p>
        </p:txBody>
      </p:sp>
      <p:sp>
        <p:nvSpPr>
          <p:cNvPr id="60" name="TextBox 59"/>
          <p:cNvSpPr txBox="1"/>
          <p:nvPr/>
        </p:nvSpPr>
        <p:spPr>
          <a:xfrm>
            <a:off x="6596539" y="4362116"/>
            <a:ext cx="1864658" cy="136718"/>
          </a:xfrm>
          <a:prstGeom prst="rect">
            <a:avLst/>
          </a:prstGeom>
        </p:spPr>
        <p:txBody>
          <a:bodyPr wrap="square" lIns="0" tIns="0" rIns="0" bIns="0" rtlCol="0">
            <a:spAutoFit/>
          </a:bodyPr>
          <a:lstStyle/>
          <a:p>
            <a:pPr algn="ctr"/>
            <a:r>
              <a:rPr lang="en-US" sz="1100" dirty="0">
                <a:solidFill>
                  <a:schemeClr val="tx2"/>
                </a:solidFill>
              </a:rPr>
              <a:t>Property Brands/ Variants ~ 3</a:t>
            </a:r>
          </a:p>
        </p:txBody>
      </p:sp>
      <p:sp>
        <p:nvSpPr>
          <p:cNvPr id="61" name="TextBox 60"/>
          <p:cNvSpPr txBox="1"/>
          <p:nvPr/>
        </p:nvSpPr>
        <p:spPr>
          <a:xfrm>
            <a:off x="8848400" y="4582438"/>
            <a:ext cx="1864658" cy="136718"/>
          </a:xfrm>
          <a:prstGeom prst="rect">
            <a:avLst/>
          </a:prstGeom>
        </p:spPr>
        <p:txBody>
          <a:bodyPr wrap="square" lIns="0" tIns="0" rIns="0" bIns="0" rtlCol="0">
            <a:spAutoFit/>
          </a:bodyPr>
          <a:lstStyle/>
          <a:p>
            <a:pPr algn="ctr"/>
            <a:r>
              <a:rPr lang="en-US" sz="1100" dirty="0">
                <a:solidFill>
                  <a:schemeClr val="tx2"/>
                </a:solidFill>
              </a:rPr>
              <a:t>Property Brands/ Variants ~ 3</a:t>
            </a:r>
          </a:p>
        </p:txBody>
      </p:sp>
      <p:sp>
        <p:nvSpPr>
          <p:cNvPr id="7" name="TextBox 6"/>
          <p:cNvSpPr txBox="1"/>
          <p:nvPr/>
        </p:nvSpPr>
        <p:spPr>
          <a:xfrm>
            <a:off x="10837612" y="5079033"/>
            <a:ext cx="2006743" cy="184666"/>
          </a:xfrm>
          <a:prstGeom prst="rect">
            <a:avLst/>
          </a:prstGeom>
        </p:spPr>
        <p:txBody>
          <a:bodyPr wrap="square" lIns="0" tIns="0" rIns="0" bIns="0" rtlCol="0">
            <a:spAutoFit/>
          </a:bodyPr>
          <a:lstStyle/>
          <a:p>
            <a:pPr algn="l"/>
            <a:r>
              <a:rPr lang="en-US" sz="1200" i="1" dirty="0">
                <a:solidFill>
                  <a:schemeClr val="tx2"/>
                </a:solidFill>
              </a:rPr>
              <a:t>*Cumulative values</a:t>
            </a:r>
          </a:p>
        </p:txBody>
      </p:sp>
      <p:sp>
        <p:nvSpPr>
          <p:cNvPr id="62" name="TextBox 61"/>
          <p:cNvSpPr txBox="1"/>
          <p:nvPr/>
        </p:nvSpPr>
        <p:spPr>
          <a:xfrm>
            <a:off x="257109" y="5401570"/>
            <a:ext cx="1975087" cy="615553"/>
          </a:xfrm>
          <a:prstGeom prst="rect">
            <a:avLst/>
          </a:prstGeom>
        </p:spPr>
        <p:txBody>
          <a:bodyPr wrap="square" lIns="0" tIns="0" rIns="0" bIns="0" rtlCol="0">
            <a:spAutoFit/>
          </a:bodyPr>
          <a:lstStyle/>
          <a:p>
            <a:pPr algn="l"/>
            <a:r>
              <a:rPr lang="en-US" sz="2000" b="1" dirty="0">
                <a:solidFill>
                  <a:schemeClr val="tx2"/>
                </a:solidFill>
              </a:rPr>
              <a:t>Cognizant’s Readiness</a:t>
            </a:r>
          </a:p>
        </p:txBody>
      </p:sp>
      <p:sp>
        <p:nvSpPr>
          <p:cNvPr id="63" name="TextBox 62"/>
          <p:cNvSpPr txBox="1"/>
          <p:nvPr/>
        </p:nvSpPr>
        <p:spPr>
          <a:xfrm>
            <a:off x="2854231" y="5930592"/>
            <a:ext cx="2739359" cy="430887"/>
          </a:xfrm>
          <a:prstGeom prst="rect">
            <a:avLst/>
          </a:prstGeom>
        </p:spPr>
        <p:txBody>
          <a:bodyPr wrap="square" lIns="0" tIns="0" rIns="0" bIns="0" rtlCol="0">
            <a:spAutoFit/>
          </a:bodyPr>
          <a:lstStyle/>
          <a:p>
            <a:pPr algn="ctr"/>
            <a:r>
              <a:rPr lang="en-US" sz="1400" b="1" dirty="0">
                <a:solidFill>
                  <a:schemeClr val="tx2"/>
                </a:solidFill>
              </a:rPr>
              <a:t>Marriott approved technology stack &amp; architecture</a:t>
            </a:r>
          </a:p>
        </p:txBody>
      </p:sp>
      <p:sp>
        <p:nvSpPr>
          <p:cNvPr id="67" name="TextBox 66"/>
          <p:cNvSpPr txBox="1"/>
          <p:nvPr/>
        </p:nvSpPr>
        <p:spPr>
          <a:xfrm>
            <a:off x="5991463" y="5930592"/>
            <a:ext cx="2622177" cy="430887"/>
          </a:xfrm>
          <a:prstGeom prst="rect">
            <a:avLst/>
          </a:prstGeom>
        </p:spPr>
        <p:txBody>
          <a:bodyPr wrap="square" lIns="0" tIns="0" rIns="0" bIns="0" rtlCol="0">
            <a:spAutoFit/>
          </a:bodyPr>
          <a:lstStyle/>
          <a:p>
            <a:pPr algn="ctr"/>
            <a:r>
              <a:rPr lang="en-US" sz="1400" b="1" dirty="0">
                <a:solidFill>
                  <a:schemeClr val="tx2"/>
                </a:solidFill>
              </a:rPr>
              <a:t>Reusable LightSpeed Microservices POC code base</a:t>
            </a:r>
          </a:p>
        </p:txBody>
      </p:sp>
      <p:sp>
        <p:nvSpPr>
          <p:cNvPr id="68" name="TextBox 67"/>
          <p:cNvSpPr txBox="1"/>
          <p:nvPr/>
        </p:nvSpPr>
        <p:spPr>
          <a:xfrm>
            <a:off x="8798623" y="5943655"/>
            <a:ext cx="2537447" cy="430887"/>
          </a:xfrm>
          <a:prstGeom prst="rect">
            <a:avLst/>
          </a:prstGeom>
        </p:spPr>
        <p:txBody>
          <a:bodyPr wrap="square" lIns="0" tIns="0" rIns="0" bIns="0" rtlCol="0">
            <a:spAutoFit/>
          </a:bodyPr>
          <a:lstStyle/>
          <a:p>
            <a:pPr algn="ctr"/>
            <a:r>
              <a:rPr lang="en-US" sz="1400" b="1" dirty="0">
                <a:solidFill>
                  <a:schemeClr val="tx2"/>
                </a:solidFill>
              </a:rPr>
              <a:t>Readily available LightSpeed Incumbent Knowledge</a:t>
            </a:r>
          </a:p>
        </p:txBody>
      </p:sp>
      <p:sp>
        <p:nvSpPr>
          <p:cNvPr id="69" name="Rectangle 68"/>
          <p:cNvSpPr/>
          <p:nvPr/>
        </p:nvSpPr>
        <p:spPr>
          <a:xfrm>
            <a:off x="387024" y="6146035"/>
            <a:ext cx="666953" cy="45719"/>
          </a:xfrm>
          <a:prstGeom prst="rect">
            <a:avLst/>
          </a:prstGeom>
          <a:solidFill>
            <a:srgbClr val="FF9662"/>
          </a:solidFill>
          <a:ln>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CB53F1B2-E7F0-E743-89CC-071167039F17}"/>
              </a:ext>
            </a:extLst>
          </p:cNvPr>
          <p:cNvPicPr>
            <a:picLocks noChangeAspect="1"/>
          </p:cNvPicPr>
          <p:nvPr/>
        </p:nvPicPr>
        <p:blipFill>
          <a:blip r:embed="rId2"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4066151" y="5194288"/>
            <a:ext cx="374188" cy="515058"/>
          </a:xfrm>
          <a:prstGeom prst="rect">
            <a:avLst/>
          </a:prstGeom>
        </p:spPr>
      </p:pic>
      <p:pic>
        <p:nvPicPr>
          <p:cNvPr id="71" name="Picture 70">
            <a:extLst>
              <a:ext uri="{FF2B5EF4-FFF2-40B4-BE49-F238E27FC236}">
                <a16:creationId xmlns:a16="http://schemas.microsoft.com/office/drawing/2014/main" id="{BA6D5EB0-4EEC-4947-AABF-71919399B1FC}"/>
              </a:ext>
            </a:extLst>
          </p:cNvPr>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7027818" y="5226163"/>
            <a:ext cx="401943" cy="520886"/>
          </a:xfrm>
          <a:prstGeom prst="rect">
            <a:avLst/>
          </a:prstGeom>
        </p:spPr>
      </p:pic>
      <p:pic>
        <p:nvPicPr>
          <p:cNvPr id="72" name="Picture 71">
            <a:extLst>
              <a:ext uri="{FF2B5EF4-FFF2-40B4-BE49-F238E27FC236}">
                <a16:creationId xmlns:a16="http://schemas.microsoft.com/office/drawing/2014/main" id="{8824F031-B342-E840-9FBD-A1638CF402BA}"/>
              </a:ext>
            </a:extLst>
          </p:cNvPr>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9753645" y="5217225"/>
            <a:ext cx="519650" cy="572496"/>
          </a:xfrm>
          <a:prstGeom prst="rect">
            <a:avLst/>
          </a:prstGeom>
        </p:spPr>
      </p:pic>
      <p:sp>
        <p:nvSpPr>
          <p:cNvPr id="73" name="Oval 72"/>
          <p:cNvSpPr/>
          <p:nvPr/>
        </p:nvSpPr>
        <p:spPr>
          <a:xfrm>
            <a:off x="3792833" y="5052602"/>
            <a:ext cx="856003" cy="838801"/>
          </a:xfrm>
          <a:prstGeom prst="ellipse">
            <a:avLst/>
          </a:prstGeom>
          <a:noFill/>
          <a:ln w="38100">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6798750" y="5070110"/>
            <a:ext cx="856003" cy="838801"/>
          </a:xfrm>
          <a:prstGeom prst="ellipse">
            <a:avLst/>
          </a:prstGeom>
          <a:noFill/>
          <a:ln w="38100">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9585469" y="5095866"/>
            <a:ext cx="856003" cy="838801"/>
          </a:xfrm>
          <a:prstGeom prst="ellipse">
            <a:avLst/>
          </a:prstGeom>
          <a:noFill/>
          <a:ln w="38100">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3462896">
            <a:off x="1623341" y="5524790"/>
            <a:ext cx="399694" cy="392638"/>
          </a:xfrm>
          <a:prstGeom prst="r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9326880" y="-24661"/>
            <a:ext cx="2779560" cy="690492"/>
          </a:xfrm>
          <a:prstGeom prst="round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8397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313" y="338550"/>
            <a:ext cx="11180064" cy="1060704"/>
          </a:xfrm>
        </p:spPr>
        <p:txBody>
          <a:bodyPr/>
          <a:lstStyle/>
          <a:p>
            <a:r>
              <a:rPr lang="en-US" dirty="0"/>
              <a:t>What we need from Marriott </a:t>
            </a:r>
          </a:p>
        </p:txBody>
      </p:sp>
      <p:sp>
        <p:nvSpPr>
          <p:cNvPr id="3" name="Footer Placeholder 2"/>
          <p:cNvSpPr>
            <a:spLocks noGrp="1"/>
          </p:cNvSpPr>
          <p:nvPr>
            <p:ph type="ftr" sz="quarter" idx="11"/>
          </p:nvPr>
        </p:nvSpPr>
        <p:spPr/>
        <p:txBody>
          <a:bodyPr/>
          <a:lstStyle/>
          <a:p>
            <a:r>
              <a:rPr lang="en-US"/>
              <a:t>© 2020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8</a:t>
            </a:fld>
            <a:endParaRPr lang="en-US" dirty="0"/>
          </a:p>
        </p:txBody>
      </p:sp>
      <p:sp>
        <p:nvSpPr>
          <p:cNvPr id="5" name="TextBox 4"/>
          <p:cNvSpPr txBox="1"/>
          <p:nvPr/>
        </p:nvSpPr>
        <p:spPr>
          <a:xfrm>
            <a:off x="227948" y="2144867"/>
            <a:ext cx="2364377" cy="307777"/>
          </a:xfrm>
          <a:prstGeom prst="rect">
            <a:avLst/>
          </a:prstGeom>
        </p:spPr>
        <p:txBody>
          <a:bodyPr wrap="square" lIns="0" tIns="0" rIns="0" bIns="0" rtlCol="0">
            <a:spAutoFit/>
          </a:bodyPr>
          <a:lstStyle/>
          <a:p>
            <a:pPr algn="l"/>
            <a:r>
              <a:rPr lang="en-US" sz="2000" b="1" dirty="0">
                <a:solidFill>
                  <a:schemeClr val="tx2"/>
                </a:solidFill>
              </a:rPr>
              <a:t>Pre-Requisites</a:t>
            </a:r>
          </a:p>
        </p:txBody>
      </p:sp>
      <p:sp>
        <p:nvSpPr>
          <p:cNvPr id="7" name="TextBox 6"/>
          <p:cNvSpPr txBox="1"/>
          <p:nvPr/>
        </p:nvSpPr>
        <p:spPr>
          <a:xfrm>
            <a:off x="313666" y="4197990"/>
            <a:ext cx="2364377" cy="307777"/>
          </a:xfrm>
          <a:prstGeom prst="rect">
            <a:avLst/>
          </a:prstGeom>
        </p:spPr>
        <p:txBody>
          <a:bodyPr wrap="square" lIns="0" tIns="0" rIns="0" bIns="0" rtlCol="0">
            <a:spAutoFit/>
          </a:bodyPr>
          <a:lstStyle/>
          <a:p>
            <a:pPr algn="l"/>
            <a:r>
              <a:rPr lang="en-US" sz="2000" b="1" dirty="0">
                <a:solidFill>
                  <a:schemeClr val="tx2"/>
                </a:solidFill>
              </a:rPr>
              <a:t>On-going</a:t>
            </a:r>
          </a:p>
        </p:txBody>
      </p:sp>
      <p:sp>
        <p:nvSpPr>
          <p:cNvPr id="12" name="TextBox 11"/>
          <p:cNvSpPr txBox="1"/>
          <p:nvPr/>
        </p:nvSpPr>
        <p:spPr>
          <a:xfrm>
            <a:off x="2418163" y="2310248"/>
            <a:ext cx="2506432" cy="738664"/>
          </a:xfrm>
          <a:prstGeom prst="rect">
            <a:avLst/>
          </a:prstGeom>
        </p:spPr>
        <p:txBody>
          <a:bodyPr wrap="square" lIns="0" tIns="0" rIns="0" bIns="0" rtlCol="0">
            <a:spAutoFit/>
          </a:bodyPr>
          <a:lstStyle/>
          <a:p>
            <a:pPr algn="ctr"/>
            <a:r>
              <a:rPr lang="en-US" sz="1600" dirty="0">
                <a:solidFill>
                  <a:schemeClr val="tx2"/>
                </a:solidFill>
              </a:rPr>
              <a:t>Selection, Prioritization &amp; Active Participation of pilot properties</a:t>
            </a:r>
          </a:p>
        </p:txBody>
      </p:sp>
      <p:sp>
        <p:nvSpPr>
          <p:cNvPr id="13" name="TextBox 12"/>
          <p:cNvSpPr txBox="1"/>
          <p:nvPr/>
        </p:nvSpPr>
        <p:spPr>
          <a:xfrm>
            <a:off x="5073999" y="2327296"/>
            <a:ext cx="2207623" cy="492443"/>
          </a:xfrm>
          <a:prstGeom prst="rect">
            <a:avLst/>
          </a:prstGeom>
        </p:spPr>
        <p:txBody>
          <a:bodyPr wrap="square" lIns="0" tIns="0" rIns="0" bIns="0" rtlCol="0">
            <a:spAutoFit/>
          </a:bodyPr>
          <a:lstStyle/>
          <a:p>
            <a:pPr algn="ctr"/>
            <a:r>
              <a:rPr lang="en-US" sz="1600" dirty="0">
                <a:solidFill>
                  <a:schemeClr val="tx2"/>
                </a:solidFill>
              </a:rPr>
              <a:t>Selection of Preferred Cloud Platform</a:t>
            </a:r>
          </a:p>
        </p:txBody>
      </p:sp>
      <p:sp>
        <p:nvSpPr>
          <p:cNvPr id="14" name="TextBox 13"/>
          <p:cNvSpPr txBox="1"/>
          <p:nvPr/>
        </p:nvSpPr>
        <p:spPr>
          <a:xfrm>
            <a:off x="7468767" y="2291119"/>
            <a:ext cx="2294530" cy="984885"/>
          </a:xfrm>
          <a:prstGeom prst="rect">
            <a:avLst/>
          </a:prstGeom>
        </p:spPr>
        <p:txBody>
          <a:bodyPr wrap="square" lIns="0" tIns="0" rIns="0" bIns="0" rtlCol="0">
            <a:spAutoFit/>
          </a:bodyPr>
          <a:lstStyle/>
          <a:p>
            <a:pPr algn="ctr"/>
            <a:r>
              <a:rPr lang="en-US" sz="1600" dirty="0">
                <a:solidFill>
                  <a:schemeClr val="tx2"/>
                </a:solidFill>
              </a:rPr>
              <a:t>Availability &amp; Access of Infrastructure / Cloud platform /Network connectivity</a:t>
            </a:r>
          </a:p>
        </p:txBody>
      </p:sp>
      <p:sp>
        <p:nvSpPr>
          <p:cNvPr id="15" name="TextBox 14"/>
          <p:cNvSpPr txBox="1"/>
          <p:nvPr/>
        </p:nvSpPr>
        <p:spPr>
          <a:xfrm>
            <a:off x="9950440" y="2279025"/>
            <a:ext cx="1881410" cy="492443"/>
          </a:xfrm>
          <a:prstGeom prst="rect">
            <a:avLst/>
          </a:prstGeom>
        </p:spPr>
        <p:txBody>
          <a:bodyPr wrap="square" lIns="0" tIns="0" rIns="0" bIns="0" rtlCol="0">
            <a:spAutoFit/>
          </a:bodyPr>
          <a:lstStyle/>
          <a:p>
            <a:pPr algn="ctr"/>
            <a:r>
              <a:rPr lang="en-US" sz="1600" dirty="0">
                <a:solidFill>
                  <a:schemeClr val="tx2"/>
                </a:solidFill>
              </a:rPr>
              <a:t>Marriott proposed rollout plan</a:t>
            </a:r>
          </a:p>
        </p:txBody>
      </p:sp>
      <p:sp>
        <p:nvSpPr>
          <p:cNvPr id="16" name="TextBox 15"/>
          <p:cNvSpPr txBox="1"/>
          <p:nvPr/>
        </p:nvSpPr>
        <p:spPr>
          <a:xfrm>
            <a:off x="2268975" y="4839453"/>
            <a:ext cx="2505378" cy="492443"/>
          </a:xfrm>
          <a:prstGeom prst="rect">
            <a:avLst/>
          </a:prstGeom>
        </p:spPr>
        <p:txBody>
          <a:bodyPr wrap="square" lIns="0" tIns="0" rIns="0" bIns="0" rtlCol="0">
            <a:spAutoFit/>
          </a:bodyPr>
          <a:lstStyle/>
          <a:p>
            <a:pPr algn="ctr"/>
            <a:r>
              <a:rPr lang="en-US" sz="1600" dirty="0">
                <a:solidFill>
                  <a:schemeClr val="tx2"/>
                </a:solidFill>
              </a:rPr>
              <a:t>Availability &amp; involvement of Marriott Business SMEs</a:t>
            </a:r>
          </a:p>
        </p:txBody>
      </p:sp>
      <p:sp>
        <p:nvSpPr>
          <p:cNvPr id="17" name="Rectangle 16"/>
          <p:cNvSpPr/>
          <p:nvPr/>
        </p:nvSpPr>
        <p:spPr>
          <a:xfrm>
            <a:off x="4978416" y="4839453"/>
            <a:ext cx="2537249" cy="492443"/>
          </a:xfrm>
          <a:prstGeom prst="rect">
            <a:avLst/>
          </a:prstGeom>
        </p:spPr>
        <p:txBody>
          <a:bodyPr wrap="square" lIns="0" tIns="0" rIns="0" bIns="0" rtlCol="0">
            <a:spAutoFit/>
          </a:bodyPr>
          <a:lstStyle/>
          <a:p>
            <a:pPr algn="ctr"/>
            <a:r>
              <a:rPr lang="en-US" sz="1600" dirty="0">
                <a:solidFill>
                  <a:schemeClr val="tx2"/>
                </a:solidFill>
              </a:rPr>
              <a:t>Review, feedback &amp; timely approvals</a:t>
            </a:r>
          </a:p>
        </p:txBody>
      </p:sp>
      <p:sp>
        <p:nvSpPr>
          <p:cNvPr id="18" name="Rectangle 17"/>
          <p:cNvSpPr/>
          <p:nvPr/>
        </p:nvSpPr>
        <p:spPr>
          <a:xfrm>
            <a:off x="7675806" y="4841739"/>
            <a:ext cx="3231679" cy="738664"/>
          </a:xfrm>
          <a:prstGeom prst="rect">
            <a:avLst/>
          </a:prstGeom>
        </p:spPr>
        <p:txBody>
          <a:bodyPr wrap="square" lIns="0" tIns="0" rIns="0" bIns="0" rtlCol="0">
            <a:spAutoFit/>
          </a:bodyPr>
          <a:lstStyle/>
          <a:p>
            <a:pPr algn="ctr"/>
            <a:r>
              <a:rPr lang="en-US" sz="1600" dirty="0">
                <a:solidFill>
                  <a:schemeClr val="tx2"/>
                </a:solidFill>
              </a:rPr>
              <a:t>Active participation in Show &amp; Tell Sessions from Business &amp; IT Stakeholders</a:t>
            </a:r>
          </a:p>
        </p:txBody>
      </p:sp>
      <p:sp>
        <p:nvSpPr>
          <p:cNvPr id="20" name="Rectangle 19"/>
          <p:cNvSpPr/>
          <p:nvPr/>
        </p:nvSpPr>
        <p:spPr>
          <a:xfrm>
            <a:off x="227948" y="2560811"/>
            <a:ext cx="666953" cy="45719"/>
          </a:xfrm>
          <a:prstGeom prst="rect">
            <a:avLst/>
          </a:prstGeom>
          <a:solidFill>
            <a:srgbClr val="FF9662"/>
          </a:solidFill>
          <a:ln>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18751" y="4653427"/>
            <a:ext cx="666953" cy="45719"/>
          </a:xfrm>
          <a:prstGeom prst="rect">
            <a:avLst/>
          </a:prstGeom>
          <a:solidFill>
            <a:srgbClr val="FF9662"/>
          </a:solidFill>
          <a:ln>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175642" y="1253267"/>
            <a:ext cx="856003" cy="838801"/>
          </a:xfrm>
          <a:prstGeom prst="ellipse">
            <a:avLst/>
          </a:prstGeom>
          <a:noFill/>
          <a:ln w="28575">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681836" y="1296531"/>
            <a:ext cx="856003" cy="838801"/>
          </a:xfrm>
          <a:prstGeom prst="ellipse">
            <a:avLst/>
          </a:prstGeom>
          <a:noFill/>
          <a:ln w="28575">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188030" y="1253267"/>
            <a:ext cx="856003" cy="838801"/>
          </a:xfrm>
          <a:prstGeom prst="ellipse">
            <a:avLst/>
          </a:prstGeom>
          <a:noFill/>
          <a:ln w="28575">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134052" y="3813799"/>
            <a:ext cx="856003" cy="838801"/>
          </a:xfrm>
          <a:prstGeom prst="ellipse">
            <a:avLst/>
          </a:prstGeom>
          <a:noFill/>
          <a:ln w="28575">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874345" y="3813799"/>
            <a:ext cx="856003" cy="838801"/>
          </a:xfrm>
          <a:prstGeom prst="ellipse">
            <a:avLst/>
          </a:prstGeom>
          <a:noFill/>
          <a:ln w="28575">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857676" y="3810633"/>
            <a:ext cx="856003" cy="838801"/>
          </a:xfrm>
          <a:prstGeom prst="ellipse">
            <a:avLst/>
          </a:prstGeom>
          <a:noFill/>
          <a:ln w="28575">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0545990" y="1233988"/>
            <a:ext cx="856003" cy="838801"/>
          </a:xfrm>
          <a:prstGeom prst="ellipse">
            <a:avLst/>
          </a:prstGeom>
          <a:noFill/>
          <a:ln w="28575">
            <a:solidFill>
              <a:srgbClr val="FF96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83C58589-99A8-244D-BA98-28E89C780FC7}"/>
              </a:ext>
            </a:extLst>
          </p:cNvPr>
          <p:cNvPicPr>
            <a:picLocks noChangeAspect="1"/>
          </p:cNvPicPr>
          <p:nvPr/>
        </p:nvPicPr>
        <p:blipFill>
          <a:blip r:embed="rId2" cstate="screen">
            <a:grayscl/>
            <a:extLst>
              <a:ext uri="{28A0092B-C50C-407E-A947-70E740481C1C}">
                <a14:useLocalDpi xmlns:a14="http://schemas.microsoft.com/office/drawing/2010/main"/>
              </a:ext>
            </a:extLst>
          </a:blip>
          <a:stretch>
            <a:fillRect/>
          </a:stretch>
        </p:blipFill>
        <p:spPr>
          <a:xfrm>
            <a:off x="3375223" y="1414324"/>
            <a:ext cx="509425" cy="454564"/>
          </a:xfrm>
          <a:prstGeom prst="rect">
            <a:avLst/>
          </a:prstGeom>
        </p:spPr>
      </p:pic>
      <p:pic>
        <p:nvPicPr>
          <p:cNvPr id="36" name="Picture 35">
            <a:extLst>
              <a:ext uri="{FF2B5EF4-FFF2-40B4-BE49-F238E27FC236}">
                <a16:creationId xmlns:a16="http://schemas.microsoft.com/office/drawing/2014/main" id="{2942D4B5-EC4F-9B48-8B75-EF4DBBC1C48C}"/>
              </a:ext>
            </a:extLst>
          </p:cNvPr>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5837535" y="1511398"/>
            <a:ext cx="554617" cy="345570"/>
          </a:xfrm>
          <a:prstGeom prst="rect">
            <a:avLst/>
          </a:prstGeom>
        </p:spPr>
      </p:pic>
      <p:pic>
        <p:nvPicPr>
          <p:cNvPr id="37" name="Picture 36">
            <a:extLst>
              <a:ext uri="{FF2B5EF4-FFF2-40B4-BE49-F238E27FC236}">
                <a16:creationId xmlns:a16="http://schemas.microsoft.com/office/drawing/2014/main" id="{8B8DB897-0DF1-AB42-9551-811F7E7F067B}"/>
              </a:ext>
            </a:extLst>
          </p:cNvPr>
          <p:cNvPicPr>
            <a:picLocks noChangeAspect="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421227" y="1485839"/>
            <a:ext cx="428195" cy="459914"/>
          </a:xfrm>
          <a:prstGeom prst="rect">
            <a:avLst/>
          </a:prstGeom>
        </p:spPr>
      </p:pic>
      <p:pic>
        <p:nvPicPr>
          <p:cNvPr id="38" name="Picture 37">
            <a:extLst>
              <a:ext uri="{FF2B5EF4-FFF2-40B4-BE49-F238E27FC236}">
                <a16:creationId xmlns:a16="http://schemas.microsoft.com/office/drawing/2014/main" id="{F6FCE18D-7BBB-3640-9C5C-DF216FFBAA13}"/>
              </a:ext>
            </a:extLst>
          </p:cNvPr>
          <p:cNvPicPr>
            <a:picLocks noChangeAspect="1"/>
          </p:cNvPicPr>
          <p:nvPr/>
        </p:nvPicPr>
        <p:blipFill>
          <a:blip r:embed="rId5" cstate="screen">
            <a:grayscl/>
            <a:extLst>
              <a:ext uri="{28A0092B-C50C-407E-A947-70E740481C1C}">
                <a14:useLocalDpi xmlns:a14="http://schemas.microsoft.com/office/drawing/2010/main"/>
              </a:ext>
            </a:extLst>
          </a:blip>
          <a:stretch>
            <a:fillRect/>
          </a:stretch>
        </p:blipFill>
        <p:spPr>
          <a:xfrm>
            <a:off x="10759307" y="1413117"/>
            <a:ext cx="429367" cy="443331"/>
          </a:xfrm>
          <a:prstGeom prst="rect">
            <a:avLst/>
          </a:prstGeom>
        </p:spPr>
      </p:pic>
      <p:pic>
        <p:nvPicPr>
          <p:cNvPr id="39" name="Picture 38">
            <a:extLst>
              <a:ext uri="{FF2B5EF4-FFF2-40B4-BE49-F238E27FC236}">
                <a16:creationId xmlns:a16="http://schemas.microsoft.com/office/drawing/2014/main" id="{7DCF2571-065C-4448-BE72-E2B24B934E86}"/>
              </a:ext>
            </a:extLst>
          </p:cNvPr>
          <p:cNvPicPr>
            <a:picLocks noChangeAspect="1"/>
          </p:cNvPicPr>
          <p:nvPr/>
        </p:nvPicPr>
        <p:blipFill>
          <a:blip r:embed="rId6"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3338615" y="4009241"/>
            <a:ext cx="437455" cy="401301"/>
          </a:xfrm>
          <a:prstGeom prst="rect">
            <a:avLst/>
          </a:prstGeom>
        </p:spPr>
      </p:pic>
      <p:pic>
        <p:nvPicPr>
          <p:cNvPr id="40" name="Picture 39">
            <a:extLst>
              <a:ext uri="{FF2B5EF4-FFF2-40B4-BE49-F238E27FC236}">
                <a16:creationId xmlns:a16="http://schemas.microsoft.com/office/drawing/2014/main" id="{6F87648F-6701-504A-8482-E540C941541B}"/>
              </a:ext>
            </a:extLst>
          </p:cNvPr>
          <p:cNvPicPr>
            <a:picLocks noChangeAspect="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068397" y="3994475"/>
            <a:ext cx="484594" cy="469451"/>
          </a:xfrm>
          <a:prstGeom prst="rect">
            <a:avLst/>
          </a:prstGeom>
        </p:spPr>
      </p:pic>
      <p:pic>
        <p:nvPicPr>
          <p:cNvPr id="41" name="Picture 40">
            <a:extLst>
              <a:ext uri="{FF2B5EF4-FFF2-40B4-BE49-F238E27FC236}">
                <a16:creationId xmlns:a16="http://schemas.microsoft.com/office/drawing/2014/main" id="{BA27509B-D87E-CA43-8DA6-FB380A19BD6F}"/>
              </a:ext>
            </a:extLst>
          </p:cNvPr>
          <p:cNvPicPr>
            <a:picLocks noChangeAspect="1"/>
          </p:cNvPicPr>
          <p:nvPr/>
        </p:nvPicPr>
        <p:blipFill>
          <a:blip r:embed="rId8"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9037335" y="3947762"/>
            <a:ext cx="496684" cy="475988"/>
          </a:xfrm>
          <a:prstGeom prst="rect">
            <a:avLst/>
          </a:prstGeom>
        </p:spPr>
      </p:pic>
      <p:cxnSp>
        <p:nvCxnSpPr>
          <p:cNvPr id="43" name="Straight Connector 42"/>
          <p:cNvCxnSpPr/>
          <p:nvPr/>
        </p:nvCxnSpPr>
        <p:spPr>
          <a:xfrm>
            <a:off x="5073999" y="1377058"/>
            <a:ext cx="0" cy="1560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281622" y="1364671"/>
            <a:ext cx="0" cy="1560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9781703" y="1253267"/>
            <a:ext cx="0" cy="1560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912890" y="3747237"/>
            <a:ext cx="0" cy="1560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654202" y="3813798"/>
            <a:ext cx="0" cy="1560392"/>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1053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926" y="298532"/>
            <a:ext cx="11180064" cy="1060704"/>
          </a:xfrm>
        </p:spPr>
        <p:txBody>
          <a:bodyPr/>
          <a:lstStyle/>
          <a:p>
            <a:r>
              <a:rPr lang="en-US" dirty="0"/>
              <a:t>Our Risk Mitigated Strategy for Implementation </a:t>
            </a:r>
          </a:p>
        </p:txBody>
      </p:sp>
      <p:sp>
        <p:nvSpPr>
          <p:cNvPr id="3" name="Footer Placeholder 2"/>
          <p:cNvSpPr>
            <a:spLocks noGrp="1"/>
          </p:cNvSpPr>
          <p:nvPr>
            <p:ph type="ftr" sz="quarter" idx="11"/>
          </p:nvPr>
        </p:nvSpPr>
        <p:spPr/>
        <p:txBody>
          <a:bodyPr/>
          <a:lstStyle/>
          <a:p>
            <a:r>
              <a:rPr lang="en-US"/>
              <a:t>© 2020 Cognizant</a:t>
            </a:r>
            <a:endParaRPr lang="en-US" dirty="0"/>
          </a:p>
        </p:txBody>
      </p:sp>
      <p:sp>
        <p:nvSpPr>
          <p:cNvPr id="4" name="Slide Number Placeholder 3"/>
          <p:cNvSpPr>
            <a:spLocks noGrp="1"/>
          </p:cNvSpPr>
          <p:nvPr>
            <p:ph type="sldNum" sz="quarter" idx="12"/>
          </p:nvPr>
        </p:nvSpPr>
        <p:spPr/>
        <p:txBody>
          <a:bodyPr/>
          <a:lstStyle/>
          <a:p>
            <a:fld id="{2EFEF571-C9B4-4D92-A7F7-315B894862A8}" type="slidenum">
              <a:rPr lang="en-US" smtClean="0"/>
              <a:pPr/>
              <a:t>9</a:t>
            </a:fld>
            <a:endParaRPr lang="en-US" dirty="0"/>
          </a:p>
        </p:txBody>
      </p:sp>
      <p:sp>
        <p:nvSpPr>
          <p:cNvPr id="10" name="Rectangle 9"/>
          <p:cNvSpPr/>
          <p:nvPr/>
        </p:nvSpPr>
        <p:spPr>
          <a:xfrm>
            <a:off x="770708" y="1862977"/>
            <a:ext cx="2921024" cy="1107996"/>
          </a:xfrm>
          <a:prstGeom prst="rect">
            <a:avLst/>
          </a:prstGeom>
        </p:spPr>
        <p:txBody>
          <a:bodyPr wrap="square">
            <a:spAutoFit/>
          </a:bodyPr>
          <a:lstStyle/>
          <a:p>
            <a:pPr algn="ctr"/>
            <a:r>
              <a:rPr lang="en-US" b="1" dirty="0">
                <a:solidFill>
                  <a:schemeClr val="tx2"/>
                </a:solidFill>
              </a:rPr>
              <a:t>Functionally Neutral</a:t>
            </a:r>
          </a:p>
          <a:p>
            <a:pPr algn="ctr"/>
            <a:r>
              <a:rPr lang="en-US" sz="1600" dirty="0">
                <a:solidFill>
                  <a:schemeClr val="tx2"/>
                </a:solidFill>
              </a:rPr>
              <a:t>leveraging existing approved POC architecture, existing Functional – Regression Suite</a:t>
            </a:r>
          </a:p>
        </p:txBody>
      </p:sp>
      <p:sp>
        <p:nvSpPr>
          <p:cNvPr id="11" name="Rectangle 10"/>
          <p:cNvSpPr/>
          <p:nvPr/>
        </p:nvSpPr>
        <p:spPr>
          <a:xfrm>
            <a:off x="4528010" y="1853593"/>
            <a:ext cx="2823900" cy="1107996"/>
          </a:xfrm>
          <a:prstGeom prst="rect">
            <a:avLst/>
          </a:prstGeom>
        </p:spPr>
        <p:txBody>
          <a:bodyPr wrap="square">
            <a:spAutoFit/>
          </a:bodyPr>
          <a:lstStyle/>
          <a:p>
            <a:pPr algn="ctr"/>
            <a:r>
              <a:rPr lang="en-US" b="1" dirty="0">
                <a:solidFill>
                  <a:schemeClr val="tx2"/>
                </a:solidFill>
              </a:rPr>
              <a:t>Phased approach </a:t>
            </a:r>
          </a:p>
          <a:p>
            <a:pPr algn="ctr"/>
            <a:r>
              <a:rPr lang="en-US" sz="1600" dirty="0">
                <a:solidFill>
                  <a:schemeClr val="tx2"/>
                </a:solidFill>
              </a:rPr>
              <a:t>with key modules for early UAT, show &amp; tell sessions for feedback from Marriott</a:t>
            </a:r>
          </a:p>
        </p:txBody>
      </p:sp>
      <p:sp>
        <p:nvSpPr>
          <p:cNvPr id="12" name="Rectangle 11"/>
          <p:cNvSpPr/>
          <p:nvPr/>
        </p:nvSpPr>
        <p:spPr>
          <a:xfrm>
            <a:off x="8230621" y="1838204"/>
            <a:ext cx="2964967" cy="1138773"/>
          </a:xfrm>
          <a:prstGeom prst="rect">
            <a:avLst/>
          </a:prstGeom>
        </p:spPr>
        <p:txBody>
          <a:bodyPr wrap="square">
            <a:spAutoFit/>
          </a:bodyPr>
          <a:lstStyle/>
          <a:p>
            <a:pPr algn="ctr"/>
            <a:r>
              <a:rPr lang="en-US" b="1" dirty="0">
                <a:solidFill>
                  <a:schemeClr val="tx2"/>
                </a:solidFill>
              </a:rPr>
              <a:t>Property selection for Pilot Rollout</a:t>
            </a:r>
            <a:endParaRPr lang="en-US" sz="1600" b="1" dirty="0">
              <a:solidFill>
                <a:schemeClr val="tx2"/>
              </a:solidFill>
            </a:endParaRPr>
          </a:p>
          <a:p>
            <a:pPr algn="ctr"/>
            <a:r>
              <a:rPr lang="en-US" sz="1600" dirty="0">
                <a:solidFill>
                  <a:schemeClr val="tx2"/>
                </a:solidFill>
              </a:rPr>
              <a:t>ensuring ~100% coverage of all property brands/variants</a:t>
            </a:r>
          </a:p>
        </p:txBody>
      </p:sp>
      <p:sp>
        <p:nvSpPr>
          <p:cNvPr id="13" name="Rectangle 12"/>
          <p:cNvSpPr/>
          <p:nvPr/>
        </p:nvSpPr>
        <p:spPr>
          <a:xfrm>
            <a:off x="8363432" y="3799231"/>
            <a:ext cx="2699347" cy="1354217"/>
          </a:xfrm>
          <a:prstGeom prst="rect">
            <a:avLst/>
          </a:prstGeom>
        </p:spPr>
        <p:txBody>
          <a:bodyPr wrap="square">
            <a:spAutoFit/>
          </a:bodyPr>
          <a:lstStyle/>
          <a:p>
            <a:pPr algn="ctr"/>
            <a:endParaRPr lang="en-US" sz="1600" dirty="0">
              <a:solidFill>
                <a:schemeClr val="tx2"/>
              </a:solidFill>
            </a:endParaRPr>
          </a:p>
          <a:p>
            <a:pPr algn="ctr"/>
            <a:r>
              <a:rPr lang="en-US" b="1" dirty="0">
                <a:solidFill>
                  <a:schemeClr val="tx2"/>
                </a:solidFill>
              </a:rPr>
              <a:t>Rollout Plan Aligned </a:t>
            </a:r>
          </a:p>
          <a:p>
            <a:pPr algn="ctr"/>
            <a:r>
              <a:rPr lang="en-US" sz="1600" dirty="0">
                <a:solidFill>
                  <a:schemeClr val="tx2"/>
                </a:solidFill>
              </a:rPr>
              <a:t>to Marriott’s business priorities and property readiness</a:t>
            </a:r>
          </a:p>
        </p:txBody>
      </p:sp>
      <p:sp>
        <p:nvSpPr>
          <p:cNvPr id="14" name="Rectangle 13"/>
          <p:cNvSpPr/>
          <p:nvPr/>
        </p:nvSpPr>
        <p:spPr>
          <a:xfrm>
            <a:off x="4498949" y="3885382"/>
            <a:ext cx="2698701" cy="1107996"/>
          </a:xfrm>
          <a:prstGeom prst="rect">
            <a:avLst/>
          </a:prstGeom>
        </p:spPr>
        <p:txBody>
          <a:bodyPr wrap="square">
            <a:spAutoFit/>
          </a:bodyPr>
          <a:lstStyle/>
          <a:p>
            <a:pPr algn="ctr"/>
            <a:r>
              <a:rPr lang="en-US" b="1" dirty="0">
                <a:solidFill>
                  <a:schemeClr val="tx2"/>
                </a:solidFill>
              </a:rPr>
              <a:t>Usage of Automation </a:t>
            </a:r>
          </a:p>
          <a:p>
            <a:pPr algn="ctr"/>
            <a:r>
              <a:rPr lang="en-US" sz="1600" dirty="0">
                <a:solidFill>
                  <a:schemeClr val="tx2"/>
                </a:solidFill>
              </a:rPr>
              <a:t>for industrialization &amp; onboarding of all Marriott properties</a:t>
            </a:r>
          </a:p>
        </p:txBody>
      </p:sp>
      <p:sp>
        <p:nvSpPr>
          <p:cNvPr id="19" name="Rectangle 18"/>
          <p:cNvSpPr/>
          <p:nvPr/>
        </p:nvSpPr>
        <p:spPr>
          <a:xfrm>
            <a:off x="8148999" y="1642224"/>
            <a:ext cx="3128214" cy="153073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9"/>
          <p:cNvSpPr/>
          <p:nvPr/>
        </p:nvSpPr>
        <p:spPr>
          <a:xfrm>
            <a:off x="770708" y="3885382"/>
            <a:ext cx="2704011" cy="1138773"/>
          </a:xfrm>
          <a:prstGeom prst="rect">
            <a:avLst/>
          </a:prstGeom>
        </p:spPr>
        <p:txBody>
          <a:bodyPr wrap="square">
            <a:spAutoFit/>
          </a:bodyPr>
          <a:lstStyle/>
          <a:p>
            <a:pPr algn="ctr"/>
            <a:r>
              <a:rPr lang="en-US" b="1" dirty="0">
                <a:solidFill>
                  <a:schemeClr val="tx2"/>
                </a:solidFill>
              </a:rPr>
              <a:t>Minimized End User Impact </a:t>
            </a:r>
          </a:p>
          <a:p>
            <a:pPr algn="ctr"/>
            <a:r>
              <a:rPr lang="en-US" sz="1600" b="1" dirty="0">
                <a:solidFill>
                  <a:schemeClr val="tx2"/>
                </a:solidFill>
              </a:rPr>
              <a:t> </a:t>
            </a:r>
            <a:r>
              <a:rPr lang="en-US" sz="1600" dirty="0">
                <a:solidFill>
                  <a:schemeClr val="tx2"/>
                </a:solidFill>
              </a:rPr>
              <a:t>&amp; need of OCM by retaining the UI as-is</a:t>
            </a:r>
          </a:p>
        </p:txBody>
      </p:sp>
      <p:sp>
        <p:nvSpPr>
          <p:cNvPr id="23" name="Rectangle 22"/>
          <p:cNvSpPr/>
          <p:nvPr/>
        </p:nvSpPr>
        <p:spPr>
          <a:xfrm>
            <a:off x="4375853" y="1642224"/>
            <a:ext cx="3128214" cy="153073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4" name="Rectangle 23"/>
          <p:cNvSpPr/>
          <p:nvPr/>
        </p:nvSpPr>
        <p:spPr>
          <a:xfrm>
            <a:off x="8148999" y="3654586"/>
            <a:ext cx="3128214" cy="153073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5" name="Rectangle 24"/>
          <p:cNvSpPr/>
          <p:nvPr/>
        </p:nvSpPr>
        <p:spPr>
          <a:xfrm>
            <a:off x="4375853" y="3674888"/>
            <a:ext cx="3128214" cy="153073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6" name="Rectangle 25"/>
          <p:cNvSpPr/>
          <p:nvPr/>
        </p:nvSpPr>
        <p:spPr>
          <a:xfrm>
            <a:off x="628723" y="3674888"/>
            <a:ext cx="3128214" cy="153073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7" name="Rectangle 26"/>
          <p:cNvSpPr/>
          <p:nvPr/>
        </p:nvSpPr>
        <p:spPr>
          <a:xfrm>
            <a:off x="653894" y="1642224"/>
            <a:ext cx="3128214" cy="153073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887086530"/>
      </p:ext>
    </p:extLst>
  </p:cSld>
  <p:clrMapOvr>
    <a:masterClrMapping/>
  </p:clrMapOvr>
</p:sld>
</file>

<file path=ppt/theme/theme1.xml><?xml version="1.0" encoding="utf-8"?>
<a:theme xmlns:a="http://schemas.openxmlformats.org/drawingml/2006/main" name="Cognizantnewbrand">
  <a:themeElements>
    <a:clrScheme name="Cognizant Colors 2020">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newbrand" id="{34464321-73E4-410E-B743-CF8D3DC5F44C}" vid="{66CDC2FA-A042-42D3-A5C3-2B3348401B6A}"/>
    </a:ext>
  </a:extLst>
</a:theme>
</file>

<file path=ppt/theme/theme2.xml><?xml version="1.0" encoding="utf-8"?>
<a:theme xmlns:a="http://schemas.openxmlformats.org/drawingml/2006/main" name="1_Cognizantnewbrand">
  <a:themeElements>
    <a:clrScheme name="Cognizant Colors 2020">
      <a:dk1>
        <a:srgbClr val="0033A0"/>
      </a:dk1>
      <a:lt1>
        <a:srgbClr val="FFFFFF"/>
      </a:lt1>
      <a:dk2>
        <a:srgbClr val="000000"/>
      </a:dk2>
      <a:lt2>
        <a:srgbClr val="FFFFFF"/>
      </a:lt2>
      <a:accent1>
        <a:srgbClr val="000063"/>
      </a:accent1>
      <a:accent2>
        <a:srgbClr val="0033A0"/>
      </a:accent2>
      <a:accent3>
        <a:srgbClr val="2C67FF"/>
      </a:accent3>
      <a:accent4>
        <a:srgbClr val="328DFF"/>
      </a:accent4>
      <a:accent5>
        <a:srgbClr val="404040"/>
      </a:accent5>
      <a:accent6>
        <a:srgbClr val="D9D9D9"/>
      </a:accent6>
      <a:hlink>
        <a:srgbClr val="0033B4"/>
      </a:hlink>
      <a:folHlink>
        <a:srgbClr val="7BA0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spAutoFit/>
      </a:bodyPr>
      <a:lstStyle>
        <a:defPPr algn="l">
          <a:defRPr dirty="0" smtClean="0">
            <a:solidFill>
              <a:schemeClr val="tx2"/>
            </a:solidFill>
          </a:defRPr>
        </a:defPPr>
      </a:lstStyle>
    </a:txDef>
  </a:objectDefaults>
  <a:extraClrSchemeLst/>
  <a:extLst>
    <a:ext uri="{05A4C25C-085E-4340-85A3-A5531E510DB2}">
      <thm15:themeFamily xmlns:thm15="http://schemas.microsoft.com/office/thememl/2012/main" name="Cognizantnewbrand" id="{34464321-73E4-410E-B743-CF8D3DC5F44C}" vid="{66CDC2FA-A042-42D3-A5C3-2B3348401B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D0DBBC15EAB4346BBD6C8F3C734703F" ma:contentTypeVersion="6" ma:contentTypeDescription="Create a new document." ma:contentTypeScope="" ma:versionID="572471c8e5964f177cabb9414eba5610">
  <xsd:schema xmlns:xsd="http://www.w3.org/2001/XMLSchema" xmlns:xs="http://www.w3.org/2001/XMLSchema" xmlns:p="http://schemas.microsoft.com/office/2006/metadata/properties" xmlns:ns2="79e77cb1-5365-4e3b-9111-010fb7608857" xmlns:ns3="eb0771a6-ce87-413a-99c5-683b6e368e83" targetNamespace="http://schemas.microsoft.com/office/2006/metadata/properties" ma:root="true" ma:fieldsID="438468e07c3f77767e87c061481bc308" ns2:_="" ns3:_="">
    <xsd:import namespace="79e77cb1-5365-4e3b-9111-010fb7608857"/>
    <xsd:import namespace="eb0771a6-ce87-413a-99c5-683b6e368e83"/>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77cb1-5365-4e3b-9111-010fb76088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b0771a6-ce87-413a-99c5-683b6e368e8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E330A1-7EA5-4A7D-8F86-A3322CFE2834}">
  <ds:schemaRefs>
    <ds:schemaRef ds:uri="http://schemas.microsoft.com/sharepoint/v3/contenttype/forms"/>
  </ds:schemaRefs>
</ds:datastoreItem>
</file>

<file path=customXml/itemProps2.xml><?xml version="1.0" encoding="utf-8"?>
<ds:datastoreItem xmlns:ds="http://schemas.openxmlformats.org/officeDocument/2006/customXml" ds:itemID="{C7DF2A59-9CC6-4B04-B282-2726733ACAFB}">
  <ds:schemaRefs>
    <ds:schemaRef ds:uri="http://purl.org/dc/elements/1.1/"/>
    <ds:schemaRef ds:uri="http://www.w3.org/XML/1998/namespace"/>
    <ds:schemaRef ds:uri="79e77cb1-5365-4e3b-9111-010fb7608857"/>
    <ds:schemaRef ds:uri="http://schemas.microsoft.com/office/2006/documentManagement/types"/>
    <ds:schemaRef ds:uri="eb0771a6-ce87-413a-99c5-683b6e368e83"/>
    <ds:schemaRef ds:uri="http://purl.org/dc/terms/"/>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4386CBCF-29DE-416B-8736-9632D8D428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77cb1-5365-4e3b-9111-010fb7608857"/>
    <ds:schemaRef ds:uri="eb0771a6-ce87-413a-99c5-683b6e368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14690</TotalTime>
  <Words>2059</Words>
  <Application>Microsoft Macintosh PowerPoint</Application>
  <PresentationFormat>Widescreen</PresentationFormat>
  <Paragraphs>399</Paragraphs>
  <Slides>21</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21</vt:i4>
      </vt:variant>
    </vt:vector>
  </HeadingPairs>
  <TitlesOfParts>
    <vt:vector size="31" baseType="lpstr">
      <vt:lpstr>Arial</vt:lpstr>
      <vt:lpstr>Arial Black</vt:lpstr>
      <vt:lpstr>Arial Regular</vt:lpstr>
      <vt:lpstr>Calibri</vt:lpstr>
      <vt:lpstr>Courier New</vt:lpstr>
      <vt:lpstr>Helvetica</vt:lpstr>
      <vt:lpstr>Symbol</vt:lpstr>
      <vt:lpstr>Wingdings</vt:lpstr>
      <vt:lpstr>Cognizantnewbrand</vt:lpstr>
      <vt:lpstr>1_Cognizantnewbrand</vt:lpstr>
      <vt:lpstr>Marriott  LightSpeed Modernization – Cognizant’s Proposal</vt:lpstr>
      <vt:lpstr>Agenda </vt:lpstr>
      <vt:lpstr>Executive Summary</vt:lpstr>
      <vt:lpstr>We are aligned with Marriott’s cloud transformation journey</vt:lpstr>
      <vt:lpstr>PMS Modernization Roadmap</vt:lpstr>
      <vt:lpstr>Our Execution Approach </vt:lpstr>
      <vt:lpstr>High Level Implementation Plan</vt:lpstr>
      <vt:lpstr>What we need from Marriott </vt:lpstr>
      <vt:lpstr>Our Risk Mitigated Strategy for Implementation </vt:lpstr>
      <vt:lpstr>Key Assumptions</vt:lpstr>
      <vt:lpstr>Our capabilities in delivering similar legacy modernization engagements </vt:lpstr>
      <vt:lpstr>Commercial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 Level Solution View</vt:lpstr>
      <vt:lpstr>Thank You</vt:lpstr>
    </vt:vector>
  </TitlesOfParts>
  <Company>Cognizant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Bhattacharya, Arnab (Cognizant)</dc:creator>
  <cp:lastModifiedBy>Patel, Parth (Cognizant)</cp:lastModifiedBy>
  <cp:revision>1548</cp:revision>
  <dcterms:created xsi:type="dcterms:W3CDTF">2020-05-27T04:09:29Z</dcterms:created>
  <dcterms:modified xsi:type="dcterms:W3CDTF">2020-12-16T16:55:13Z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0x010100ED0DBBC15EAB4346BBD6C8F3C734703F</vt:lpwstr>
  </property>
</Properties>
</file>